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2"/>
  </p:notesMasterIdLst>
  <p:handoutMasterIdLst>
    <p:handoutMasterId r:id="rId23"/>
  </p:handoutMasterIdLst>
  <p:sldIdLst>
    <p:sldId id="257" r:id="rId6"/>
    <p:sldId id="288" r:id="rId7"/>
    <p:sldId id="289" r:id="rId8"/>
    <p:sldId id="299" r:id="rId9"/>
    <p:sldId id="290" r:id="rId10"/>
    <p:sldId id="291" r:id="rId11"/>
    <p:sldId id="293" r:id="rId12"/>
    <p:sldId id="300" r:id="rId13"/>
    <p:sldId id="307" r:id="rId14"/>
    <p:sldId id="308" r:id="rId15"/>
    <p:sldId id="295" r:id="rId16"/>
    <p:sldId id="306" r:id="rId17"/>
    <p:sldId id="312" r:id="rId18"/>
    <p:sldId id="298" r:id="rId19"/>
    <p:sldId id="309" r:id="rId20"/>
    <p:sldId id="271" r:id="rId2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161D32"/>
    <a:srgbClr val="000000"/>
    <a:srgbClr val="FFFFFF"/>
    <a:srgbClr val="2E59B0"/>
    <a:srgbClr val="0066FF"/>
    <a:srgbClr val="2B395F"/>
    <a:srgbClr val="FFFFB9"/>
    <a:srgbClr val="F8C37C"/>
    <a:srgbClr val="D39D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5" autoAdjust="0"/>
    <p:restoredTop sz="86667" autoAdjust="0"/>
  </p:normalViewPr>
  <p:slideViewPr>
    <p:cSldViewPr snapToGrid="0">
      <p:cViewPr>
        <p:scale>
          <a:sx n="100" d="100"/>
          <a:sy n="100" d="100"/>
        </p:scale>
        <p:origin x="-714" y="30"/>
      </p:cViewPr>
      <p:guideLst>
        <p:guide orient="horz" pos="144"/>
        <p:guide orient="horz" pos="895"/>
        <p:guide orient="horz" pos="1471"/>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1277"/>
    </p:cViewPr>
  </p:sorterViewPr>
  <p:notesViewPr>
    <p:cSldViewPr snapToGrid="0"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C983C-E8DD-4AAE-8F8E-B652EE80C5D6}" type="doc">
      <dgm:prSet loTypeId="urn:microsoft.com/office/officeart/2005/8/layout/vProcess5" loCatId="process" qsTypeId="urn:microsoft.com/office/officeart/2005/8/quickstyle/3d3" qsCatId="3D" csTypeId="urn:microsoft.com/office/officeart/2005/8/colors/accent0_3" csCatId="mainScheme" phldr="1"/>
      <dgm:spPr/>
      <dgm:t>
        <a:bodyPr/>
        <a:lstStyle/>
        <a:p>
          <a:endParaRPr lang="en-US"/>
        </a:p>
      </dgm:t>
    </dgm:pt>
    <dgm:pt modelId="{0B83CE59-FB87-4124-ABBA-2F0350F2AF78}">
      <dgm:prSet phldrT="[Text]"/>
      <dgm:spPr/>
      <dgm:t>
        <a:bodyPr/>
        <a:lstStyle/>
        <a:p>
          <a:r>
            <a:rPr lang="en-US" dirty="0" smtClean="0"/>
            <a:t>Test Your Site</a:t>
          </a:r>
          <a:endParaRPr lang="en-US" dirty="0"/>
        </a:p>
      </dgm:t>
    </dgm:pt>
    <dgm:pt modelId="{A15E6B41-6C78-4F8A-9D3C-5D9E5FA13FF6}" type="parTrans" cxnId="{1DFE6D79-D49C-40EE-A931-498DD0C22A70}">
      <dgm:prSet/>
      <dgm:spPr/>
      <dgm:t>
        <a:bodyPr/>
        <a:lstStyle/>
        <a:p>
          <a:endParaRPr lang="en-US"/>
        </a:p>
      </dgm:t>
    </dgm:pt>
    <dgm:pt modelId="{A5730EDF-DC63-4FC9-BB85-BBC7EB70FBC1}" type="sibTrans" cxnId="{1DFE6D79-D49C-40EE-A931-498DD0C22A70}">
      <dgm:prSet/>
      <dgm:spPr/>
      <dgm:t>
        <a:bodyPr/>
        <a:lstStyle/>
        <a:p>
          <a:endParaRPr lang="en-US"/>
        </a:p>
      </dgm:t>
    </dgm:pt>
    <dgm:pt modelId="{7EFE46CB-3C02-4AFA-9378-185ED691E076}">
      <dgm:prSet phldrT="[Text]"/>
      <dgm:spPr/>
      <dgm:t>
        <a:bodyPr/>
        <a:lstStyle/>
        <a:p>
          <a:r>
            <a:rPr lang="en-US" dirty="0" smtClean="0"/>
            <a:t>Test With IE6, IE7 &amp; IE8 VPC’s</a:t>
          </a:r>
          <a:endParaRPr lang="en-US" dirty="0"/>
        </a:p>
      </dgm:t>
    </dgm:pt>
    <dgm:pt modelId="{370F8E9C-01DD-446D-8C82-A8CA0D640A2C}" type="parTrans" cxnId="{A30B8169-D5A2-45DB-8478-50650E774DDC}">
      <dgm:prSet/>
      <dgm:spPr/>
      <dgm:t>
        <a:bodyPr/>
        <a:lstStyle/>
        <a:p>
          <a:endParaRPr lang="en-US"/>
        </a:p>
      </dgm:t>
    </dgm:pt>
    <dgm:pt modelId="{12B42FAD-291E-4817-A7F4-677C77F535B1}" type="sibTrans" cxnId="{A30B8169-D5A2-45DB-8478-50650E774DDC}">
      <dgm:prSet/>
      <dgm:spPr/>
      <dgm:t>
        <a:bodyPr/>
        <a:lstStyle/>
        <a:p>
          <a:endParaRPr lang="en-US"/>
        </a:p>
      </dgm:t>
    </dgm:pt>
    <dgm:pt modelId="{89ADB10F-D4CC-403F-BFB3-491271EB7961}">
      <dgm:prSet phldrT="[Text]"/>
      <dgm:spPr/>
      <dgm:t>
        <a:bodyPr/>
        <a:lstStyle/>
        <a:p>
          <a:r>
            <a:rPr lang="en-US" dirty="0" smtClean="0"/>
            <a:t>Try Expression Web </a:t>
          </a:r>
          <a:r>
            <a:rPr lang="en-US" dirty="0" err="1" smtClean="0"/>
            <a:t>SuperPreview</a:t>
          </a:r>
          <a:endParaRPr lang="en-US" dirty="0"/>
        </a:p>
      </dgm:t>
    </dgm:pt>
    <dgm:pt modelId="{A12A55FC-5CF5-4C27-9E73-2C20906AE2E0}" type="parTrans" cxnId="{19E364BF-3092-48F0-A59E-128F372A8911}">
      <dgm:prSet/>
      <dgm:spPr/>
      <dgm:t>
        <a:bodyPr/>
        <a:lstStyle/>
        <a:p>
          <a:endParaRPr lang="en-US"/>
        </a:p>
      </dgm:t>
    </dgm:pt>
    <dgm:pt modelId="{BAC8FC17-C63F-4839-A663-D50D760ACEA7}" type="sibTrans" cxnId="{19E364BF-3092-48F0-A59E-128F372A8911}">
      <dgm:prSet/>
      <dgm:spPr/>
      <dgm:t>
        <a:bodyPr/>
        <a:lstStyle/>
        <a:p>
          <a:endParaRPr lang="en-US"/>
        </a:p>
      </dgm:t>
    </dgm:pt>
    <dgm:pt modelId="{58D7F7C6-B5D7-48E6-B0C5-3EE05DB5CC58}">
      <dgm:prSet phldrT="[Text]"/>
      <dgm:spPr/>
      <dgm:t>
        <a:bodyPr/>
        <a:lstStyle/>
        <a:p>
          <a:r>
            <a:rPr lang="en-US" dirty="0" smtClean="0"/>
            <a:t>Existing &amp; Legacy Sites</a:t>
          </a:r>
          <a:endParaRPr lang="en-US" dirty="0"/>
        </a:p>
      </dgm:t>
    </dgm:pt>
    <dgm:pt modelId="{ED535A86-62C5-425D-A477-0DE17C591116}" type="parTrans" cxnId="{5825C473-E579-45C6-8759-3D0007296AE0}">
      <dgm:prSet/>
      <dgm:spPr/>
      <dgm:t>
        <a:bodyPr/>
        <a:lstStyle/>
        <a:p>
          <a:endParaRPr lang="en-US"/>
        </a:p>
      </dgm:t>
    </dgm:pt>
    <dgm:pt modelId="{0A93CC5D-0270-4ECE-8841-D440489B7985}" type="sibTrans" cxnId="{5825C473-E579-45C6-8759-3D0007296AE0}">
      <dgm:prSet/>
      <dgm:spPr/>
      <dgm:t>
        <a:bodyPr/>
        <a:lstStyle/>
        <a:p>
          <a:endParaRPr lang="en-US"/>
        </a:p>
      </dgm:t>
    </dgm:pt>
    <dgm:pt modelId="{D0FBA5C5-D0F4-4411-AE92-D7B799124340}">
      <dgm:prSet phldrT="[Text]"/>
      <dgm:spPr/>
      <dgm:t>
        <a:bodyPr/>
        <a:lstStyle/>
        <a:p>
          <a:r>
            <a:rPr lang="en-US" dirty="0" smtClean="0"/>
            <a:t>Use The IE=EmulateIE7 tag</a:t>
          </a:r>
          <a:endParaRPr lang="en-US" dirty="0"/>
        </a:p>
      </dgm:t>
    </dgm:pt>
    <dgm:pt modelId="{9A674F9D-8CCD-49A6-9BB1-33CB63344C65}" type="parTrans" cxnId="{9D172989-9D32-437B-A6DF-8DFFF073A974}">
      <dgm:prSet/>
      <dgm:spPr/>
      <dgm:t>
        <a:bodyPr/>
        <a:lstStyle/>
        <a:p>
          <a:endParaRPr lang="en-US"/>
        </a:p>
      </dgm:t>
    </dgm:pt>
    <dgm:pt modelId="{E71FB177-ACB4-46A8-9D75-246934E211E9}" type="sibTrans" cxnId="{9D172989-9D32-437B-A6DF-8DFFF073A974}">
      <dgm:prSet/>
      <dgm:spPr/>
      <dgm:t>
        <a:bodyPr/>
        <a:lstStyle/>
        <a:p>
          <a:endParaRPr lang="en-US"/>
        </a:p>
      </dgm:t>
    </dgm:pt>
    <dgm:pt modelId="{BE15611E-6499-4B8A-AD2A-2252174A7904}">
      <dgm:prSet phldrT="[Text]"/>
      <dgm:spPr/>
      <dgm:t>
        <a:bodyPr/>
        <a:lstStyle/>
        <a:p>
          <a:r>
            <a:rPr lang="en-US" dirty="0" smtClean="0"/>
            <a:t>New Sites</a:t>
          </a:r>
          <a:endParaRPr lang="en-US" dirty="0"/>
        </a:p>
      </dgm:t>
    </dgm:pt>
    <dgm:pt modelId="{A86F24B8-D4DE-4C3C-9D75-FBDA5484DDA8}" type="parTrans" cxnId="{F2DBCACA-F309-4E36-BA18-499E3D5A0615}">
      <dgm:prSet/>
      <dgm:spPr/>
      <dgm:t>
        <a:bodyPr/>
        <a:lstStyle/>
        <a:p>
          <a:endParaRPr lang="en-US"/>
        </a:p>
      </dgm:t>
    </dgm:pt>
    <dgm:pt modelId="{1551EB2B-8B8E-4DD5-A932-68EE4E7FCE40}" type="sibTrans" cxnId="{F2DBCACA-F309-4E36-BA18-499E3D5A0615}">
      <dgm:prSet/>
      <dgm:spPr/>
      <dgm:t>
        <a:bodyPr/>
        <a:lstStyle/>
        <a:p>
          <a:endParaRPr lang="en-US"/>
        </a:p>
      </dgm:t>
    </dgm:pt>
    <dgm:pt modelId="{F8F84350-6CCA-4FA6-AF58-FDAB5B681AEC}">
      <dgm:prSet phldrT="[Text]"/>
      <dgm:spPr/>
      <dgm:t>
        <a:bodyPr/>
        <a:lstStyle/>
        <a:p>
          <a:r>
            <a:rPr lang="en-US" dirty="0" smtClean="0"/>
            <a:t>Code Using Best Standards Practices</a:t>
          </a:r>
          <a:endParaRPr lang="en-US" dirty="0"/>
        </a:p>
      </dgm:t>
    </dgm:pt>
    <dgm:pt modelId="{31B67021-6694-49AD-B20E-392981442891}" type="parTrans" cxnId="{33CFBE2C-DD23-487F-BE68-42E3978C5689}">
      <dgm:prSet/>
      <dgm:spPr/>
      <dgm:t>
        <a:bodyPr/>
        <a:lstStyle/>
        <a:p>
          <a:endParaRPr lang="en-US"/>
        </a:p>
      </dgm:t>
    </dgm:pt>
    <dgm:pt modelId="{2B88215A-ED02-4063-B548-ED09C4176716}" type="sibTrans" cxnId="{33CFBE2C-DD23-487F-BE68-42E3978C5689}">
      <dgm:prSet/>
      <dgm:spPr/>
      <dgm:t>
        <a:bodyPr/>
        <a:lstStyle/>
        <a:p>
          <a:endParaRPr lang="en-US"/>
        </a:p>
      </dgm:t>
    </dgm:pt>
    <dgm:pt modelId="{EFD2C624-1522-4473-ADAC-E14CBB836C79}">
      <dgm:prSet phldrT="[Text]"/>
      <dgm:spPr/>
      <dgm:t>
        <a:bodyPr/>
        <a:lstStyle/>
        <a:p>
          <a:r>
            <a:rPr lang="en-US" dirty="0" smtClean="0"/>
            <a:t>Use IE=EmulateIE8</a:t>
          </a:r>
          <a:endParaRPr lang="en-US" dirty="0"/>
        </a:p>
      </dgm:t>
    </dgm:pt>
    <dgm:pt modelId="{30647FA4-B54A-452C-935F-9C17EC86CD96}" type="parTrans" cxnId="{ABE1A348-77A0-4B59-9D6C-FFCFE43022BA}">
      <dgm:prSet/>
      <dgm:spPr/>
      <dgm:t>
        <a:bodyPr/>
        <a:lstStyle/>
        <a:p>
          <a:endParaRPr lang="en-US"/>
        </a:p>
      </dgm:t>
    </dgm:pt>
    <dgm:pt modelId="{60945105-3C37-413D-B4FB-F8CE4142F602}" type="sibTrans" cxnId="{ABE1A348-77A0-4B59-9D6C-FFCFE43022BA}">
      <dgm:prSet/>
      <dgm:spPr/>
      <dgm:t>
        <a:bodyPr/>
        <a:lstStyle/>
        <a:p>
          <a:endParaRPr lang="en-US"/>
        </a:p>
      </dgm:t>
    </dgm:pt>
    <dgm:pt modelId="{A2C646EC-C87D-4757-91AC-AAB3092C39AC}" type="pres">
      <dgm:prSet presAssocID="{829C983C-E8DD-4AAE-8F8E-B652EE80C5D6}" presName="outerComposite" presStyleCnt="0">
        <dgm:presLayoutVars>
          <dgm:chMax val="5"/>
          <dgm:dir/>
          <dgm:resizeHandles val="exact"/>
        </dgm:presLayoutVars>
      </dgm:prSet>
      <dgm:spPr/>
      <dgm:t>
        <a:bodyPr/>
        <a:lstStyle/>
        <a:p>
          <a:endParaRPr lang="en-US"/>
        </a:p>
      </dgm:t>
    </dgm:pt>
    <dgm:pt modelId="{62D03F6A-803C-4AC7-B4C4-A8F3D1F03471}" type="pres">
      <dgm:prSet presAssocID="{829C983C-E8DD-4AAE-8F8E-B652EE80C5D6}" presName="dummyMaxCanvas" presStyleCnt="0">
        <dgm:presLayoutVars/>
      </dgm:prSet>
      <dgm:spPr/>
    </dgm:pt>
    <dgm:pt modelId="{C6B9FBAF-4AB4-4281-8C88-BFBCC6627AB5}" type="pres">
      <dgm:prSet presAssocID="{829C983C-E8DD-4AAE-8F8E-B652EE80C5D6}" presName="ThreeNodes_1" presStyleLbl="node1" presStyleIdx="0" presStyleCnt="3">
        <dgm:presLayoutVars>
          <dgm:bulletEnabled val="1"/>
        </dgm:presLayoutVars>
      </dgm:prSet>
      <dgm:spPr/>
      <dgm:t>
        <a:bodyPr/>
        <a:lstStyle/>
        <a:p>
          <a:endParaRPr lang="en-US"/>
        </a:p>
      </dgm:t>
    </dgm:pt>
    <dgm:pt modelId="{379A6286-A119-46F9-86B8-73122B1100CA}" type="pres">
      <dgm:prSet presAssocID="{829C983C-E8DD-4AAE-8F8E-B652EE80C5D6}" presName="ThreeNodes_2" presStyleLbl="node1" presStyleIdx="1" presStyleCnt="3">
        <dgm:presLayoutVars>
          <dgm:bulletEnabled val="1"/>
        </dgm:presLayoutVars>
      </dgm:prSet>
      <dgm:spPr/>
      <dgm:t>
        <a:bodyPr/>
        <a:lstStyle/>
        <a:p>
          <a:endParaRPr lang="en-US"/>
        </a:p>
      </dgm:t>
    </dgm:pt>
    <dgm:pt modelId="{2DA50F8B-12E6-41A8-B111-D4D98537E238}" type="pres">
      <dgm:prSet presAssocID="{829C983C-E8DD-4AAE-8F8E-B652EE80C5D6}" presName="ThreeNodes_3" presStyleLbl="node1" presStyleIdx="2" presStyleCnt="3">
        <dgm:presLayoutVars>
          <dgm:bulletEnabled val="1"/>
        </dgm:presLayoutVars>
      </dgm:prSet>
      <dgm:spPr/>
      <dgm:t>
        <a:bodyPr/>
        <a:lstStyle/>
        <a:p>
          <a:endParaRPr lang="en-US"/>
        </a:p>
      </dgm:t>
    </dgm:pt>
    <dgm:pt modelId="{8F9C2E76-8EC8-41E7-8230-6C032F4F2E66}" type="pres">
      <dgm:prSet presAssocID="{829C983C-E8DD-4AAE-8F8E-B652EE80C5D6}" presName="ThreeConn_1-2" presStyleLbl="fgAccFollowNode1" presStyleIdx="0" presStyleCnt="2">
        <dgm:presLayoutVars>
          <dgm:bulletEnabled val="1"/>
        </dgm:presLayoutVars>
      </dgm:prSet>
      <dgm:spPr/>
      <dgm:t>
        <a:bodyPr/>
        <a:lstStyle/>
        <a:p>
          <a:endParaRPr lang="en-US"/>
        </a:p>
      </dgm:t>
    </dgm:pt>
    <dgm:pt modelId="{9967A244-D87A-4976-AF53-A8B1232406F8}" type="pres">
      <dgm:prSet presAssocID="{829C983C-E8DD-4AAE-8F8E-B652EE80C5D6}" presName="ThreeConn_2-3" presStyleLbl="fgAccFollowNode1" presStyleIdx="1" presStyleCnt="2">
        <dgm:presLayoutVars>
          <dgm:bulletEnabled val="1"/>
        </dgm:presLayoutVars>
      </dgm:prSet>
      <dgm:spPr/>
      <dgm:t>
        <a:bodyPr/>
        <a:lstStyle/>
        <a:p>
          <a:endParaRPr lang="en-US"/>
        </a:p>
      </dgm:t>
    </dgm:pt>
    <dgm:pt modelId="{318834FA-5710-4617-B3CB-356DB3778FA8}" type="pres">
      <dgm:prSet presAssocID="{829C983C-E8DD-4AAE-8F8E-B652EE80C5D6}" presName="ThreeNodes_1_text" presStyleLbl="node1" presStyleIdx="2" presStyleCnt="3">
        <dgm:presLayoutVars>
          <dgm:bulletEnabled val="1"/>
        </dgm:presLayoutVars>
      </dgm:prSet>
      <dgm:spPr/>
      <dgm:t>
        <a:bodyPr/>
        <a:lstStyle/>
        <a:p>
          <a:endParaRPr lang="en-US"/>
        </a:p>
      </dgm:t>
    </dgm:pt>
    <dgm:pt modelId="{0A4677CE-8BF7-47D3-8F6E-52CF269599F5}" type="pres">
      <dgm:prSet presAssocID="{829C983C-E8DD-4AAE-8F8E-B652EE80C5D6}" presName="ThreeNodes_2_text" presStyleLbl="node1" presStyleIdx="2" presStyleCnt="3">
        <dgm:presLayoutVars>
          <dgm:bulletEnabled val="1"/>
        </dgm:presLayoutVars>
      </dgm:prSet>
      <dgm:spPr/>
      <dgm:t>
        <a:bodyPr/>
        <a:lstStyle/>
        <a:p>
          <a:endParaRPr lang="en-US"/>
        </a:p>
      </dgm:t>
    </dgm:pt>
    <dgm:pt modelId="{B681374A-4A9D-40A9-A429-039EA47B4F2E}" type="pres">
      <dgm:prSet presAssocID="{829C983C-E8DD-4AAE-8F8E-B652EE80C5D6}" presName="ThreeNodes_3_text" presStyleLbl="node1" presStyleIdx="2" presStyleCnt="3">
        <dgm:presLayoutVars>
          <dgm:bulletEnabled val="1"/>
        </dgm:presLayoutVars>
      </dgm:prSet>
      <dgm:spPr/>
      <dgm:t>
        <a:bodyPr/>
        <a:lstStyle/>
        <a:p>
          <a:endParaRPr lang="en-US"/>
        </a:p>
      </dgm:t>
    </dgm:pt>
  </dgm:ptLst>
  <dgm:cxnLst>
    <dgm:cxn modelId="{ABE1A348-77A0-4B59-9D6C-FFCFE43022BA}" srcId="{BE15611E-6499-4B8A-AD2A-2252174A7904}" destId="{EFD2C624-1522-4473-ADAC-E14CBB836C79}" srcOrd="1" destOrd="0" parTransId="{30647FA4-B54A-452C-935F-9C17EC86CD96}" sibTransId="{60945105-3C37-413D-B4FB-F8CE4142F602}"/>
    <dgm:cxn modelId="{D608EDAD-8057-4F4A-AB78-2F6D08F1AED7}" type="presOf" srcId="{EFD2C624-1522-4473-ADAC-E14CBB836C79}" destId="{B681374A-4A9D-40A9-A429-039EA47B4F2E}" srcOrd="1" destOrd="2" presId="urn:microsoft.com/office/officeart/2005/8/layout/vProcess5"/>
    <dgm:cxn modelId="{F1F10790-C855-4C51-88B2-3199F1BB23BC}" type="presOf" srcId="{58D7F7C6-B5D7-48E6-B0C5-3EE05DB5CC58}" destId="{379A6286-A119-46F9-86B8-73122B1100CA}" srcOrd="0" destOrd="0" presId="urn:microsoft.com/office/officeart/2005/8/layout/vProcess5"/>
    <dgm:cxn modelId="{CD960902-3070-4156-BB0F-4D8DDC1AD475}" type="presOf" srcId="{A5730EDF-DC63-4FC9-BB85-BBC7EB70FBC1}" destId="{8F9C2E76-8EC8-41E7-8230-6C032F4F2E66}" srcOrd="0" destOrd="0" presId="urn:microsoft.com/office/officeart/2005/8/layout/vProcess5"/>
    <dgm:cxn modelId="{3FF58B2B-105C-474D-AEDF-6E809AC1EBFE}" type="presOf" srcId="{F8F84350-6CCA-4FA6-AF58-FDAB5B681AEC}" destId="{B681374A-4A9D-40A9-A429-039EA47B4F2E}" srcOrd="1" destOrd="1" presId="urn:microsoft.com/office/officeart/2005/8/layout/vProcess5"/>
    <dgm:cxn modelId="{2A27D9EA-77D4-451D-8B72-6FA428C464CA}" type="presOf" srcId="{7EFE46CB-3C02-4AFA-9378-185ED691E076}" destId="{318834FA-5710-4617-B3CB-356DB3778FA8}" srcOrd="1" destOrd="1" presId="urn:microsoft.com/office/officeart/2005/8/layout/vProcess5"/>
    <dgm:cxn modelId="{5825C473-E579-45C6-8759-3D0007296AE0}" srcId="{829C983C-E8DD-4AAE-8F8E-B652EE80C5D6}" destId="{58D7F7C6-B5D7-48E6-B0C5-3EE05DB5CC58}" srcOrd="1" destOrd="0" parTransId="{ED535A86-62C5-425D-A477-0DE17C591116}" sibTransId="{0A93CC5D-0270-4ECE-8841-D440489B7985}"/>
    <dgm:cxn modelId="{33CFBE2C-DD23-487F-BE68-42E3978C5689}" srcId="{BE15611E-6499-4B8A-AD2A-2252174A7904}" destId="{F8F84350-6CCA-4FA6-AF58-FDAB5B681AEC}" srcOrd="0" destOrd="0" parTransId="{31B67021-6694-49AD-B20E-392981442891}" sibTransId="{2B88215A-ED02-4063-B548-ED09C4176716}"/>
    <dgm:cxn modelId="{D80517A9-7962-4B29-8613-CF8492DC87C6}" type="presOf" srcId="{BE15611E-6499-4B8A-AD2A-2252174A7904}" destId="{B681374A-4A9D-40A9-A429-039EA47B4F2E}" srcOrd="1" destOrd="0" presId="urn:microsoft.com/office/officeart/2005/8/layout/vProcess5"/>
    <dgm:cxn modelId="{13D62293-18B3-4842-9250-D9E536E3C1AB}" type="presOf" srcId="{829C983C-E8DD-4AAE-8F8E-B652EE80C5D6}" destId="{A2C646EC-C87D-4757-91AC-AAB3092C39AC}" srcOrd="0" destOrd="0" presId="urn:microsoft.com/office/officeart/2005/8/layout/vProcess5"/>
    <dgm:cxn modelId="{4E7B282E-C7A0-4BDA-B310-F1DDCEE6AFBC}" type="presOf" srcId="{0B83CE59-FB87-4124-ABBA-2F0350F2AF78}" destId="{C6B9FBAF-4AB4-4281-8C88-BFBCC6627AB5}" srcOrd="0" destOrd="0" presId="urn:microsoft.com/office/officeart/2005/8/layout/vProcess5"/>
    <dgm:cxn modelId="{1DFE6D79-D49C-40EE-A931-498DD0C22A70}" srcId="{829C983C-E8DD-4AAE-8F8E-B652EE80C5D6}" destId="{0B83CE59-FB87-4124-ABBA-2F0350F2AF78}" srcOrd="0" destOrd="0" parTransId="{A15E6B41-6C78-4F8A-9D3C-5D9E5FA13FF6}" sibTransId="{A5730EDF-DC63-4FC9-BB85-BBC7EB70FBC1}"/>
    <dgm:cxn modelId="{999AA7B3-B047-415C-AFAB-15101ADA0165}" type="presOf" srcId="{7EFE46CB-3C02-4AFA-9378-185ED691E076}" destId="{C6B9FBAF-4AB4-4281-8C88-BFBCC6627AB5}" srcOrd="0" destOrd="1" presId="urn:microsoft.com/office/officeart/2005/8/layout/vProcess5"/>
    <dgm:cxn modelId="{51DB6717-AE39-446A-9F85-AF78A435751B}" type="presOf" srcId="{F8F84350-6CCA-4FA6-AF58-FDAB5B681AEC}" destId="{2DA50F8B-12E6-41A8-B111-D4D98537E238}" srcOrd="0" destOrd="1" presId="urn:microsoft.com/office/officeart/2005/8/layout/vProcess5"/>
    <dgm:cxn modelId="{A30B8169-D5A2-45DB-8478-50650E774DDC}" srcId="{0B83CE59-FB87-4124-ABBA-2F0350F2AF78}" destId="{7EFE46CB-3C02-4AFA-9378-185ED691E076}" srcOrd="0" destOrd="0" parTransId="{370F8E9C-01DD-446D-8C82-A8CA0D640A2C}" sibTransId="{12B42FAD-291E-4817-A7F4-677C77F535B1}"/>
    <dgm:cxn modelId="{19E364BF-3092-48F0-A59E-128F372A8911}" srcId="{0B83CE59-FB87-4124-ABBA-2F0350F2AF78}" destId="{89ADB10F-D4CC-403F-BFB3-491271EB7961}" srcOrd="1" destOrd="0" parTransId="{A12A55FC-5CF5-4C27-9E73-2C20906AE2E0}" sibTransId="{BAC8FC17-C63F-4839-A663-D50D760ACEA7}"/>
    <dgm:cxn modelId="{3CD11BC1-909B-41CB-A85D-11D71DE56045}" type="presOf" srcId="{BE15611E-6499-4B8A-AD2A-2252174A7904}" destId="{2DA50F8B-12E6-41A8-B111-D4D98537E238}" srcOrd="0" destOrd="0" presId="urn:microsoft.com/office/officeart/2005/8/layout/vProcess5"/>
    <dgm:cxn modelId="{5C13C9D8-3FA2-4776-9F9E-6DD221D69980}" type="presOf" srcId="{89ADB10F-D4CC-403F-BFB3-491271EB7961}" destId="{C6B9FBAF-4AB4-4281-8C88-BFBCC6627AB5}" srcOrd="0" destOrd="2" presId="urn:microsoft.com/office/officeart/2005/8/layout/vProcess5"/>
    <dgm:cxn modelId="{D82F0AD4-027F-4E51-8A31-ED0196FEF142}" type="presOf" srcId="{EFD2C624-1522-4473-ADAC-E14CBB836C79}" destId="{2DA50F8B-12E6-41A8-B111-D4D98537E238}" srcOrd="0" destOrd="2" presId="urn:microsoft.com/office/officeart/2005/8/layout/vProcess5"/>
    <dgm:cxn modelId="{A2E9AA69-7E69-48E8-B8E5-C4AB75EAFAB5}" type="presOf" srcId="{89ADB10F-D4CC-403F-BFB3-491271EB7961}" destId="{318834FA-5710-4617-B3CB-356DB3778FA8}" srcOrd="1" destOrd="2" presId="urn:microsoft.com/office/officeart/2005/8/layout/vProcess5"/>
    <dgm:cxn modelId="{DF752F20-7961-43FB-89A3-5FBCE19A5635}" type="presOf" srcId="{D0FBA5C5-D0F4-4411-AE92-D7B799124340}" destId="{379A6286-A119-46F9-86B8-73122B1100CA}" srcOrd="0" destOrd="1" presId="urn:microsoft.com/office/officeart/2005/8/layout/vProcess5"/>
    <dgm:cxn modelId="{E1BC1D5E-DC48-4D22-A938-34B30AFC2C92}" type="presOf" srcId="{0A93CC5D-0270-4ECE-8841-D440489B7985}" destId="{9967A244-D87A-4976-AF53-A8B1232406F8}" srcOrd="0" destOrd="0" presId="urn:microsoft.com/office/officeart/2005/8/layout/vProcess5"/>
    <dgm:cxn modelId="{9D172989-9D32-437B-A6DF-8DFFF073A974}" srcId="{58D7F7C6-B5D7-48E6-B0C5-3EE05DB5CC58}" destId="{D0FBA5C5-D0F4-4411-AE92-D7B799124340}" srcOrd="0" destOrd="0" parTransId="{9A674F9D-8CCD-49A6-9BB1-33CB63344C65}" sibTransId="{E71FB177-ACB4-46A8-9D75-246934E211E9}"/>
    <dgm:cxn modelId="{F2DBCACA-F309-4E36-BA18-499E3D5A0615}" srcId="{829C983C-E8DD-4AAE-8F8E-B652EE80C5D6}" destId="{BE15611E-6499-4B8A-AD2A-2252174A7904}" srcOrd="2" destOrd="0" parTransId="{A86F24B8-D4DE-4C3C-9D75-FBDA5484DDA8}" sibTransId="{1551EB2B-8B8E-4DD5-A932-68EE4E7FCE40}"/>
    <dgm:cxn modelId="{CF7247E9-C245-4CC8-A807-0BF5D4F608B9}" type="presOf" srcId="{D0FBA5C5-D0F4-4411-AE92-D7B799124340}" destId="{0A4677CE-8BF7-47D3-8F6E-52CF269599F5}" srcOrd="1" destOrd="1" presId="urn:microsoft.com/office/officeart/2005/8/layout/vProcess5"/>
    <dgm:cxn modelId="{C767CCFE-727D-47B3-893D-C9C8E62142FA}" type="presOf" srcId="{0B83CE59-FB87-4124-ABBA-2F0350F2AF78}" destId="{318834FA-5710-4617-B3CB-356DB3778FA8}" srcOrd="1" destOrd="0" presId="urn:microsoft.com/office/officeart/2005/8/layout/vProcess5"/>
    <dgm:cxn modelId="{3E7675DE-FD7A-452F-916B-5BCA5A1C213A}" type="presOf" srcId="{58D7F7C6-B5D7-48E6-B0C5-3EE05DB5CC58}" destId="{0A4677CE-8BF7-47D3-8F6E-52CF269599F5}" srcOrd="1" destOrd="0" presId="urn:microsoft.com/office/officeart/2005/8/layout/vProcess5"/>
    <dgm:cxn modelId="{7E181B2F-81BF-4099-AF59-53E73B5C029B}" type="presParOf" srcId="{A2C646EC-C87D-4757-91AC-AAB3092C39AC}" destId="{62D03F6A-803C-4AC7-B4C4-A8F3D1F03471}" srcOrd="0" destOrd="0" presId="urn:microsoft.com/office/officeart/2005/8/layout/vProcess5"/>
    <dgm:cxn modelId="{A91B18F9-66C1-454B-BAE8-4CCB40C46777}" type="presParOf" srcId="{A2C646EC-C87D-4757-91AC-AAB3092C39AC}" destId="{C6B9FBAF-4AB4-4281-8C88-BFBCC6627AB5}" srcOrd="1" destOrd="0" presId="urn:microsoft.com/office/officeart/2005/8/layout/vProcess5"/>
    <dgm:cxn modelId="{63D2FBF6-5607-4415-8FE1-7A63F4ABECB0}" type="presParOf" srcId="{A2C646EC-C87D-4757-91AC-AAB3092C39AC}" destId="{379A6286-A119-46F9-86B8-73122B1100CA}" srcOrd="2" destOrd="0" presId="urn:microsoft.com/office/officeart/2005/8/layout/vProcess5"/>
    <dgm:cxn modelId="{DBD25A90-2287-43AB-8DE3-9B1454F47875}" type="presParOf" srcId="{A2C646EC-C87D-4757-91AC-AAB3092C39AC}" destId="{2DA50F8B-12E6-41A8-B111-D4D98537E238}" srcOrd="3" destOrd="0" presId="urn:microsoft.com/office/officeart/2005/8/layout/vProcess5"/>
    <dgm:cxn modelId="{E84B6448-AEE5-4F7B-84C0-084CA65E717A}" type="presParOf" srcId="{A2C646EC-C87D-4757-91AC-AAB3092C39AC}" destId="{8F9C2E76-8EC8-41E7-8230-6C032F4F2E66}" srcOrd="4" destOrd="0" presId="urn:microsoft.com/office/officeart/2005/8/layout/vProcess5"/>
    <dgm:cxn modelId="{6B2A38EB-3EE1-4624-99A5-3DD389702D46}" type="presParOf" srcId="{A2C646EC-C87D-4757-91AC-AAB3092C39AC}" destId="{9967A244-D87A-4976-AF53-A8B1232406F8}" srcOrd="5" destOrd="0" presId="urn:microsoft.com/office/officeart/2005/8/layout/vProcess5"/>
    <dgm:cxn modelId="{35DCC1E6-2165-47DF-9AE2-19912D36DBCD}" type="presParOf" srcId="{A2C646EC-C87D-4757-91AC-AAB3092C39AC}" destId="{318834FA-5710-4617-B3CB-356DB3778FA8}" srcOrd="6" destOrd="0" presId="urn:microsoft.com/office/officeart/2005/8/layout/vProcess5"/>
    <dgm:cxn modelId="{F19A6320-7B04-4242-BD71-3612FFCDEA73}" type="presParOf" srcId="{A2C646EC-C87D-4757-91AC-AAB3092C39AC}" destId="{0A4677CE-8BF7-47D3-8F6E-52CF269599F5}" srcOrd="7" destOrd="0" presId="urn:microsoft.com/office/officeart/2005/8/layout/vProcess5"/>
    <dgm:cxn modelId="{566F48A5-7B5E-4F65-B032-928D0ABAD12A}" type="presParOf" srcId="{A2C646EC-C87D-4757-91AC-AAB3092C39AC}" destId="{B681374A-4A9D-40A9-A429-039EA47B4F2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B9FBAF-4AB4-4281-8C88-BFBCC6627AB5}">
      <dsp:nvSpPr>
        <dsp:cNvPr id="0" name=""/>
        <dsp:cNvSpPr/>
      </dsp:nvSpPr>
      <dsp:spPr>
        <a:xfrm>
          <a:off x="0" y="0"/>
          <a:ext cx="7124700" cy="135921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Test Your Site</a:t>
          </a:r>
          <a:endParaRPr lang="en-US" sz="2600" kern="1200" dirty="0"/>
        </a:p>
        <a:p>
          <a:pPr marL="228600" lvl="1" indent="-228600" algn="l" defTabSz="889000">
            <a:lnSpc>
              <a:spcPct val="90000"/>
            </a:lnSpc>
            <a:spcBef>
              <a:spcPct val="0"/>
            </a:spcBef>
            <a:spcAft>
              <a:spcPct val="15000"/>
            </a:spcAft>
            <a:buChar char="••"/>
          </a:pPr>
          <a:r>
            <a:rPr lang="en-US" sz="2000" kern="1200" dirty="0" smtClean="0"/>
            <a:t>Test With IE6, IE7 &amp; IE8 VPC’s</a:t>
          </a:r>
          <a:endParaRPr lang="en-US" sz="2000" kern="1200" dirty="0"/>
        </a:p>
        <a:p>
          <a:pPr marL="228600" lvl="1" indent="-228600" algn="l" defTabSz="889000">
            <a:lnSpc>
              <a:spcPct val="90000"/>
            </a:lnSpc>
            <a:spcBef>
              <a:spcPct val="0"/>
            </a:spcBef>
            <a:spcAft>
              <a:spcPct val="15000"/>
            </a:spcAft>
            <a:buChar char="••"/>
          </a:pPr>
          <a:r>
            <a:rPr lang="en-US" sz="2000" kern="1200" dirty="0" smtClean="0"/>
            <a:t>Try Expression Web </a:t>
          </a:r>
          <a:r>
            <a:rPr lang="en-US" sz="2000" kern="1200" dirty="0" err="1" smtClean="0"/>
            <a:t>SuperPreview</a:t>
          </a:r>
          <a:endParaRPr lang="en-US" sz="2000" kern="1200" dirty="0"/>
        </a:p>
      </dsp:txBody>
      <dsp:txXfrm>
        <a:off x="0" y="0"/>
        <a:ext cx="5737618" cy="1359217"/>
      </dsp:txXfrm>
    </dsp:sp>
    <dsp:sp modelId="{379A6286-A119-46F9-86B8-73122B1100CA}">
      <dsp:nvSpPr>
        <dsp:cNvPr id="0" name=""/>
        <dsp:cNvSpPr/>
      </dsp:nvSpPr>
      <dsp:spPr>
        <a:xfrm>
          <a:off x="628649" y="1585753"/>
          <a:ext cx="7124700" cy="135921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Existing &amp; Legacy Sites</a:t>
          </a:r>
          <a:endParaRPr lang="en-US" sz="2600" kern="1200" dirty="0"/>
        </a:p>
        <a:p>
          <a:pPr marL="228600" lvl="1" indent="-228600" algn="l" defTabSz="889000">
            <a:lnSpc>
              <a:spcPct val="90000"/>
            </a:lnSpc>
            <a:spcBef>
              <a:spcPct val="0"/>
            </a:spcBef>
            <a:spcAft>
              <a:spcPct val="15000"/>
            </a:spcAft>
            <a:buChar char="••"/>
          </a:pPr>
          <a:r>
            <a:rPr lang="en-US" sz="2000" kern="1200" dirty="0" smtClean="0"/>
            <a:t>Use The IE=EmulateIE7 tag</a:t>
          </a:r>
          <a:endParaRPr lang="en-US" sz="2000" kern="1200" dirty="0"/>
        </a:p>
      </dsp:txBody>
      <dsp:txXfrm>
        <a:off x="628649" y="1585753"/>
        <a:ext cx="5612558" cy="1359217"/>
      </dsp:txXfrm>
    </dsp:sp>
    <dsp:sp modelId="{2DA50F8B-12E6-41A8-B111-D4D98537E238}">
      <dsp:nvSpPr>
        <dsp:cNvPr id="0" name=""/>
        <dsp:cNvSpPr/>
      </dsp:nvSpPr>
      <dsp:spPr>
        <a:xfrm>
          <a:off x="1257299" y="3171507"/>
          <a:ext cx="7124700" cy="135921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New Sites</a:t>
          </a:r>
          <a:endParaRPr lang="en-US" sz="2600" kern="1200" dirty="0"/>
        </a:p>
        <a:p>
          <a:pPr marL="228600" lvl="1" indent="-228600" algn="l" defTabSz="889000">
            <a:lnSpc>
              <a:spcPct val="90000"/>
            </a:lnSpc>
            <a:spcBef>
              <a:spcPct val="0"/>
            </a:spcBef>
            <a:spcAft>
              <a:spcPct val="15000"/>
            </a:spcAft>
            <a:buChar char="••"/>
          </a:pPr>
          <a:r>
            <a:rPr lang="en-US" sz="2000" kern="1200" dirty="0" smtClean="0"/>
            <a:t>Code Using Best Standards Practices</a:t>
          </a:r>
          <a:endParaRPr lang="en-US" sz="2000" kern="1200" dirty="0"/>
        </a:p>
        <a:p>
          <a:pPr marL="228600" lvl="1" indent="-228600" algn="l" defTabSz="889000">
            <a:lnSpc>
              <a:spcPct val="90000"/>
            </a:lnSpc>
            <a:spcBef>
              <a:spcPct val="0"/>
            </a:spcBef>
            <a:spcAft>
              <a:spcPct val="15000"/>
            </a:spcAft>
            <a:buChar char="••"/>
          </a:pPr>
          <a:r>
            <a:rPr lang="en-US" sz="2000" kern="1200" dirty="0" smtClean="0"/>
            <a:t>Use IE=EmulateIE8</a:t>
          </a:r>
          <a:endParaRPr lang="en-US" sz="2000" kern="1200" dirty="0"/>
        </a:p>
      </dsp:txBody>
      <dsp:txXfrm>
        <a:off x="1257299" y="3171507"/>
        <a:ext cx="5612558" cy="1359217"/>
      </dsp:txXfrm>
    </dsp:sp>
    <dsp:sp modelId="{8F9C2E76-8EC8-41E7-8230-6C032F4F2E66}">
      <dsp:nvSpPr>
        <dsp:cNvPr id="0" name=""/>
        <dsp:cNvSpPr/>
      </dsp:nvSpPr>
      <dsp:spPr>
        <a:xfrm>
          <a:off x="6241208" y="1030739"/>
          <a:ext cx="883491" cy="883491"/>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41208" y="1030739"/>
        <a:ext cx="883491" cy="883491"/>
      </dsp:txXfrm>
    </dsp:sp>
    <dsp:sp modelId="{9967A244-D87A-4976-AF53-A8B1232406F8}">
      <dsp:nvSpPr>
        <dsp:cNvPr id="0" name=""/>
        <dsp:cNvSpPr/>
      </dsp:nvSpPr>
      <dsp:spPr>
        <a:xfrm>
          <a:off x="6869858" y="2607432"/>
          <a:ext cx="883491" cy="883491"/>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69858" y="2607432"/>
        <a:ext cx="883491" cy="88349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11/6/2009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11/6/2009 1:31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Browsers are like</a:t>
            </a:r>
            <a:r>
              <a:rPr lang="en-US" baseline="0" dirty="0" smtClean="0"/>
              <a:t> a glass of milk</a:t>
            </a:r>
          </a:p>
          <a:p>
            <a:r>
              <a:rPr lang="en-US" baseline="0" dirty="0" smtClean="0"/>
              <a:t>First off, they go really well with cookies…</a:t>
            </a:r>
          </a:p>
          <a:p>
            <a:r>
              <a:rPr lang="en-US" baseline="0" dirty="0" smtClean="0"/>
              <a:t>But more importantly, when they’re best when they’re fresh</a:t>
            </a:r>
          </a:p>
          <a:p>
            <a:endParaRPr lang="en-US" baseline="0" dirty="0" smtClean="0"/>
          </a:p>
          <a:p>
            <a:r>
              <a:rPr lang="en-US" baseline="0" dirty="0" smtClean="0"/>
              <a:t>Internet Explorer 6 shipped on August 27, 2001, so about 2991 days ago</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IE6 first shipped, it was considered the</a:t>
            </a:r>
            <a:r>
              <a:rPr lang="en-US" baseline="0" dirty="0" smtClean="0"/>
              <a:t> most standards compliant browser at the time, it rendered pages better than Netscape, and Firefox was just in it’s infancy.  It for a couple of years was a good browser, everyone knew what it did and how it behaved, what to expect from it, and designers and developers hadn’t started pushing the limits yet.  </a:t>
            </a:r>
          </a:p>
          <a:p>
            <a:endParaRPr lang="en-US" baseline="0" dirty="0" smtClean="0"/>
          </a:p>
          <a:p>
            <a:r>
              <a:rPr lang="en-US" baseline="0" dirty="0" smtClean="0"/>
              <a:t>A lot of folks think of IE as not very innovative, but I don’t think that’s true.  IE was the first browser to support AJAX applications.  The Outlook Web Access team needed a better way of getting data from servers, so they worked with the IE team and created the </a:t>
            </a:r>
            <a:r>
              <a:rPr lang="en-US" baseline="0" dirty="0" err="1" smtClean="0"/>
              <a:t>XMLHTTPRequest</a:t>
            </a:r>
            <a:r>
              <a:rPr lang="en-US" baseline="0" dirty="0" smtClean="0"/>
              <a:t> Object, and OWA was the first true AJAX application in IE5.0!</a:t>
            </a:r>
          </a:p>
          <a:p>
            <a:endParaRPr lang="en-US" baseline="0" dirty="0" smtClean="0"/>
          </a:p>
          <a:p>
            <a:r>
              <a:rPr lang="en-US" baseline="0" dirty="0" smtClean="0"/>
              <a:t>Then, we dropped the ball.  Sorry ‘bout that. </a:t>
            </a:r>
          </a:p>
          <a:p>
            <a:endParaRPr lang="en-US" baseline="0" dirty="0" smtClean="0"/>
          </a:p>
          <a:p>
            <a:r>
              <a:rPr lang="en-US" baseline="0" dirty="0" smtClean="0"/>
              <a:t>Firefox and other browser vendors picked it up and started running with it.  They started moving standards again, and suddenly, IE was no longer cutting edge, and  no longer gave developers the tools or skills they needed.  The cracks in the plaster started to become visible.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IE6 to IE7</a:t>
            </a:r>
            <a:r>
              <a:rPr lang="en-US" baseline="0" dirty="0" smtClean="0"/>
              <a:t> hurt, a lot.</a:t>
            </a:r>
          </a:p>
          <a:p>
            <a:r>
              <a:rPr lang="en-US" baseline="0" dirty="0" smtClean="0"/>
              <a:t>IE7 compatibility issues</a:t>
            </a:r>
          </a:p>
          <a:p>
            <a:r>
              <a:rPr lang="en-US" baseline="0" dirty="0" smtClean="0"/>
              <a:t>No way to know what was going to work, what wasn’t going to work</a:t>
            </a:r>
          </a:p>
          <a:p>
            <a:r>
              <a:rPr lang="en-US" baseline="0" dirty="0" smtClean="0"/>
              <a:t>About 50% of the web was in quirks mode, 50% was in standards mode</a:t>
            </a:r>
          </a:p>
          <a:p>
            <a:r>
              <a:rPr lang="en-US" baseline="0" dirty="0" smtClean="0"/>
              <a:t>Fixed things in standards mode</a:t>
            </a:r>
          </a:p>
          <a:p>
            <a:endParaRPr lang="en-US" baseline="0" dirty="0" smtClean="0"/>
          </a:p>
          <a:p>
            <a:r>
              <a:rPr lang="en-US" baseline="0" dirty="0" smtClean="0"/>
              <a:t>The pain of IE6 to 7 is a blocker for adoption of IE8.  Some folks either can’t get off IE6, or their software companies are charging them too much money to move from IE6 to IE8.</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Implementing HTML5 isn’t easy, it’s not small</a:t>
            </a:r>
          </a:p>
          <a:p>
            <a:endParaRPr lang="en-US" dirty="0" smtClean="0"/>
          </a:p>
          <a:p>
            <a:r>
              <a:rPr lang="en-US" dirty="0" smtClean="0"/>
              <a:t>The index alone is 21 pages</a:t>
            </a:r>
          </a:p>
          <a:p>
            <a:r>
              <a:rPr lang="en-US" dirty="0" smtClean="0"/>
              <a:t>The doc itself is 994 pages, two reams of paper!</a:t>
            </a:r>
          </a:p>
          <a:p>
            <a:endParaRPr lang="en-US" dirty="0" smtClean="0"/>
          </a:p>
          <a:p>
            <a:r>
              <a:rPr lang="en-US" dirty="0" smtClean="0"/>
              <a:t>Not easy to implement,</a:t>
            </a:r>
            <a:r>
              <a:rPr lang="en-US" baseline="0" dirty="0" smtClean="0"/>
              <a:t> lots of code</a:t>
            </a:r>
          </a:p>
          <a:p>
            <a:r>
              <a:rPr lang="en-US" baseline="0" dirty="0" smtClean="0"/>
              <a:t>Lots of security implications</a:t>
            </a:r>
          </a:p>
          <a:p>
            <a:r>
              <a:rPr lang="en-US" baseline="0" dirty="0" smtClean="0"/>
              <a:t>Lots of edge cases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Gonna</a:t>
            </a:r>
            <a:r>
              <a:rPr lang="en-US" dirty="0" smtClean="0"/>
              <a:t> bring back a slide for a minute</a:t>
            </a:r>
          </a:p>
          <a:p>
            <a:endParaRPr lang="en-US" dirty="0" smtClean="0"/>
          </a:p>
          <a:p>
            <a:r>
              <a:rPr lang="en-US" dirty="0" smtClean="0"/>
              <a:t>Let’s make sure when we</a:t>
            </a:r>
            <a:r>
              <a:rPr lang="en-US" baseline="0" dirty="0" smtClean="0"/>
              <a:t> do this, we do it right!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AJAX Navigation</a:t>
            </a: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	</a:t>
            </a:r>
            <a:r>
              <a:rPr lang="en-US" dirty="0" err="1" smtClean="0"/>
              <a:t>document.location.hash</a:t>
            </a:r>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	</a:t>
            </a:r>
            <a:r>
              <a:rPr lang="en-US" dirty="0" err="1" smtClean="0"/>
              <a:t>OnHashChange</a:t>
            </a:r>
            <a:r>
              <a:rPr lang="en-US" dirty="0" smtClean="0"/>
              <a:t>()</a:t>
            </a:r>
          </a:p>
          <a:p>
            <a:r>
              <a:rPr lang="en-US" dirty="0" smtClean="0"/>
              <a:t>DOM Store</a:t>
            </a:r>
          </a:p>
          <a:p>
            <a:r>
              <a:rPr lang="en-US" dirty="0" smtClean="0"/>
              <a:t>	</a:t>
            </a:r>
            <a:r>
              <a:rPr lang="en-US" dirty="0" err="1" smtClean="0"/>
              <a:t>localStorage</a:t>
            </a:r>
            <a:endParaRPr lang="en-US" dirty="0" smtClean="0"/>
          </a:p>
          <a:p>
            <a:r>
              <a:rPr lang="en-US" dirty="0" smtClean="0"/>
              <a:t>	</a:t>
            </a:r>
            <a:r>
              <a:rPr lang="en-US" dirty="0" err="1" smtClean="0"/>
              <a:t>sessionStorage</a:t>
            </a:r>
            <a:endParaRPr lang="en-US" dirty="0" smtClean="0"/>
          </a:p>
          <a:p>
            <a:r>
              <a:rPr lang="en-US" dirty="0" smtClean="0"/>
              <a:t>	</a:t>
            </a:r>
            <a:r>
              <a:rPr lang="en-US" dirty="0" err="1" smtClean="0"/>
              <a:t>getItem</a:t>
            </a:r>
            <a:r>
              <a:rPr lang="en-US" dirty="0" smtClean="0"/>
              <a:t>()</a:t>
            </a:r>
          </a:p>
          <a:p>
            <a:r>
              <a:rPr lang="en-US" dirty="0" smtClean="0"/>
              <a:t>	clear()</a:t>
            </a:r>
          </a:p>
          <a:p>
            <a:r>
              <a:rPr lang="en-US" dirty="0" smtClean="0"/>
              <a:t>	key()</a:t>
            </a:r>
          </a:p>
          <a:p>
            <a:r>
              <a:rPr lang="en-US" dirty="0" smtClean="0"/>
              <a:t>	length</a:t>
            </a:r>
          </a:p>
          <a:p>
            <a:r>
              <a:rPr lang="en-US" dirty="0" smtClean="0"/>
              <a:t>	</a:t>
            </a:r>
            <a:r>
              <a:rPr lang="en-US" dirty="0" err="1" smtClean="0"/>
              <a:t>removeItem</a:t>
            </a:r>
            <a:r>
              <a:rPr lang="en-US" dirty="0" smtClean="0"/>
              <a:t>()</a:t>
            </a:r>
          </a:p>
          <a:p>
            <a:r>
              <a:rPr lang="en-US" dirty="0" smtClean="0"/>
              <a:t>	</a:t>
            </a:r>
            <a:r>
              <a:rPr lang="en-US" dirty="0" err="1" smtClean="0"/>
              <a:t>setItem</a:t>
            </a:r>
            <a:r>
              <a:rPr lang="en-US" dirty="0" smtClean="0"/>
              <a:t>()</a:t>
            </a:r>
          </a:p>
          <a:p>
            <a:r>
              <a:rPr lang="en-US" dirty="0" smtClean="0"/>
              <a:t>	</a:t>
            </a:r>
            <a:r>
              <a:rPr lang="en-US" dirty="0" err="1" smtClean="0"/>
              <a:t>storage_event</a:t>
            </a:r>
            <a:endParaRPr lang="en-US" dirty="0" smtClean="0"/>
          </a:p>
          <a:p>
            <a:r>
              <a:rPr lang="en-US" dirty="0" smtClean="0"/>
              <a:t>Mutable DOM Prototypes</a:t>
            </a:r>
          </a:p>
          <a:p>
            <a:r>
              <a:rPr lang="en-US" dirty="0" smtClean="0"/>
              <a:t>Native JSON</a:t>
            </a: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	</a:t>
            </a:r>
            <a:r>
              <a:rPr lang="en-US" dirty="0" err="1" smtClean="0"/>
              <a:t>JSON.parse</a:t>
            </a:r>
            <a:r>
              <a:rPr lang="en-US" dirty="0" smtClean="0"/>
              <a:t>()</a:t>
            </a: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Networking Events</a:t>
            </a:r>
          </a:p>
          <a:p>
            <a:r>
              <a:rPr lang="en-US" dirty="0" smtClean="0"/>
              <a:t>	</a:t>
            </a:r>
            <a:r>
              <a:rPr lang="en-US" dirty="0" err="1" smtClean="0"/>
              <a:t>onOffline</a:t>
            </a:r>
            <a:r>
              <a:rPr lang="en-US" dirty="0" smtClean="0"/>
              <a:t>()</a:t>
            </a:r>
          </a:p>
          <a:p>
            <a:r>
              <a:rPr lang="en-US" dirty="0" smtClean="0"/>
              <a:t>	</a:t>
            </a:r>
            <a:r>
              <a:rPr lang="en-US" dirty="0" err="1" smtClean="0"/>
              <a:t>onOnline</a:t>
            </a:r>
            <a:r>
              <a:rPr lang="en-US" dirty="0" smtClean="0"/>
              <a:t>()</a:t>
            </a:r>
          </a:p>
          <a:p>
            <a:r>
              <a:rPr lang="en-US" dirty="0" err="1" smtClean="0"/>
              <a:t>CrossDocumentMessaging</a:t>
            </a:r>
            <a:endParaRPr lang="en-US" dirty="0" smtClean="0"/>
          </a:p>
          <a:p>
            <a:r>
              <a:rPr lang="en-US" dirty="0" err="1" smtClean="0"/>
              <a:t>CrossDomainRequests</a:t>
            </a:r>
            <a:endParaRPr lang="en-US" dirty="0" smtClean="0"/>
          </a:p>
          <a:p>
            <a:r>
              <a:rPr lang="en-US" dirty="0" smtClean="0"/>
              <a:t>	</a:t>
            </a:r>
            <a:r>
              <a:rPr lang="en-US" dirty="0" err="1" smtClean="0"/>
              <a:t>XDomainRequest</a:t>
            </a:r>
            <a:r>
              <a:rPr lang="en-US" dirty="0" smtClean="0"/>
              <a:t>()</a:t>
            </a:r>
          </a:p>
          <a:p>
            <a:r>
              <a:rPr lang="en-US" dirty="0" smtClean="0"/>
              <a:t>	</a:t>
            </a:r>
            <a:r>
              <a:rPr lang="en-US" dirty="0" err="1" smtClean="0"/>
              <a:t>window.XDomainRequest</a:t>
            </a:r>
            <a:endParaRPr lang="en-US" dirty="0" smtClean="0"/>
          </a:p>
          <a:p>
            <a:r>
              <a:rPr lang="en-US" dirty="0" err="1" smtClean="0"/>
              <a:t>SelectorsAPI</a:t>
            </a:r>
            <a:endParaRPr lang="en-US" dirty="0" smtClean="0"/>
          </a:p>
          <a:p>
            <a:r>
              <a:rPr lang="en-US" dirty="0" smtClean="0"/>
              <a:t>	</a:t>
            </a:r>
            <a:r>
              <a:rPr lang="en-US" dirty="0" err="1" smtClean="0"/>
              <a:t>document.querySelector</a:t>
            </a:r>
            <a:r>
              <a:rPr lang="en-US" dirty="0" smtClean="0"/>
              <a:t>()</a:t>
            </a:r>
          </a:p>
          <a:p>
            <a:r>
              <a:rPr lang="en-US" dirty="0" err="1" smtClean="0"/>
              <a:t>getElementById</a:t>
            </a:r>
            <a:r>
              <a:rPr lang="en-US" dirty="0" smtClean="0"/>
              <a:t>()</a:t>
            </a:r>
          </a:p>
          <a:p>
            <a:r>
              <a:rPr lang="en-US" dirty="0" smtClean="0"/>
              <a:t>&lt;q&gt;&lt;/q&gt;</a:t>
            </a:r>
          </a:p>
          <a:p>
            <a:r>
              <a:rPr lang="en-US" dirty="0" err="1" smtClean="0"/>
              <a:t>data:image</a:t>
            </a:r>
            <a:r>
              <a:rPr lang="en-US" dirty="0" smtClean="0"/>
              <a:t>/gif;base64</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a few things to keep in mind,</a:t>
            </a:r>
          </a:p>
          <a:p>
            <a:r>
              <a:rPr lang="en-US" dirty="0" smtClean="0"/>
              <a:t>Like all browsers implementing new features there are bound to be bugs</a:t>
            </a:r>
          </a:p>
          <a:p>
            <a:r>
              <a:rPr lang="en-US" dirty="0" smtClean="0"/>
              <a:t>On his blog, </a:t>
            </a:r>
            <a:r>
              <a:rPr lang="en-US" dirty="0" err="1" smtClean="0"/>
              <a:t>EricLaw</a:t>
            </a:r>
            <a:r>
              <a:rPr lang="en-US" dirty="0" smtClean="0"/>
              <a:t>, the guy who wrote fiddler has</a:t>
            </a:r>
            <a:r>
              <a:rPr lang="en-US" baseline="0" dirty="0" smtClean="0"/>
              <a:t> a list of a few known issues</a:t>
            </a:r>
          </a:p>
          <a:p>
            <a:r>
              <a:rPr lang="en-US" dirty="0" smtClean="0"/>
              <a:t>It’s a long road, there is more to come</a:t>
            </a:r>
          </a:p>
          <a:p>
            <a:r>
              <a:rPr lang="en-US" dirty="0" smtClean="0"/>
              <a:t>Lots of excitement…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11/6/2009 1:32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3778" y="4876800"/>
            <a:ext cx="9386535" cy="1523495"/>
          </a:xfrm>
        </p:spPr>
        <p:txBody>
          <a:bodyPr>
            <a:noAutofit/>
          </a:bodyPr>
          <a:lstStyle>
            <a:lvl1pPr>
              <a:lnSpc>
                <a:spcPct val="90000"/>
              </a:lnSpc>
              <a:defRPr sz="4400">
                <a:solidFill>
                  <a:schemeClr val="tx2">
                    <a:lumMod val="60000"/>
                    <a:lumOff val="4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sz="2400">
                <a:solidFill>
                  <a:schemeClr val="tx2">
                    <a:lumMod val="60000"/>
                    <a:lumOff val="40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ie8_h2_rgb_r_white.png"/>
          <p:cNvPicPr>
            <a:picLocks noChangeAspect="1"/>
          </p:cNvPicPr>
          <p:nvPr userDrawn="1"/>
        </p:nvPicPr>
        <p:blipFill>
          <a:blip r:embed="rId3" cstate="email"/>
          <a:stretch>
            <a:fillRect/>
          </a:stretch>
        </p:blipFill>
        <p:spPr>
          <a:xfrm>
            <a:off x="79023" y="3052037"/>
            <a:ext cx="1731861" cy="664829"/>
          </a:xfrm>
          <a:prstGeom prst="rect">
            <a:avLst/>
          </a:prstGeom>
        </p:spPr>
      </p:pic>
      <p:pic>
        <p:nvPicPr>
          <p:cNvPr id="6" name="Picture 5" descr="Windows_brand_h_rgb.png"/>
          <p:cNvPicPr>
            <a:picLocks noChangeAspect="1"/>
          </p:cNvPicPr>
          <p:nvPr userDrawn="1"/>
        </p:nvPicPr>
        <p:blipFill>
          <a:blip r:embed="rId4" cstate="email"/>
          <a:stretch>
            <a:fillRect/>
          </a:stretch>
        </p:blipFill>
        <p:spPr>
          <a:xfrm>
            <a:off x="7951089" y="6475021"/>
            <a:ext cx="1068732" cy="281378"/>
          </a:xfrm>
          <a:prstGeom prst="rect">
            <a:avLst/>
          </a:prstGeom>
        </p:spPr>
      </p:pic>
      <p:sp>
        <p:nvSpPr>
          <p:cNvPr id="7" name="TextBox 6"/>
          <p:cNvSpPr txBox="1"/>
          <p:nvPr userDrawn="1"/>
        </p:nvSpPr>
        <p:spPr>
          <a:xfrm>
            <a:off x="0" y="6572250"/>
            <a:ext cx="495300" cy="276999"/>
          </a:xfrm>
          <a:prstGeom prst="rect">
            <a:avLst/>
          </a:prstGeom>
          <a:noFill/>
        </p:spPr>
        <p:txBody>
          <a:bodyPr wrap="square" rtlCol="0">
            <a:spAutoFit/>
          </a:bodyPr>
          <a:lstStyle/>
          <a:p>
            <a:fld id="{E15B13BA-E7DF-49C8-B4F5-1728475FAA9F}" type="slidenum">
              <a:rPr lang="en-US" sz="1200" smtClean="0">
                <a:solidFill>
                  <a:schemeClr val="tx1">
                    <a:lumMod val="50000"/>
                    <a:lumOff val="50000"/>
                  </a:schemeClr>
                </a:solidFill>
              </a:rPr>
              <a:pPr/>
              <a:t>‹#›</a:t>
            </a:fld>
            <a:endParaRPr lang="en-US" sz="1200" dirty="0">
              <a:solidFill>
                <a:schemeClr val="tx1">
                  <a:lumMod val="50000"/>
                  <a:lumOff val="50000"/>
                </a:schemeClr>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e8_h1_bL_r.png"/>
          <p:cNvPicPr>
            <a:picLocks noChangeAspect="1"/>
          </p:cNvPicPr>
          <p:nvPr userDrawn="1"/>
        </p:nvPicPr>
        <p:blipFill>
          <a:blip r:embed="rId2" cstate="email"/>
          <a:stretch>
            <a:fillRect/>
          </a:stretch>
        </p:blipFill>
        <p:spPr>
          <a:xfrm>
            <a:off x="7213599" y="6258191"/>
            <a:ext cx="1759707" cy="282662"/>
          </a:xfrm>
          <a:prstGeom prst="rect">
            <a:avLst/>
          </a:prstGeom>
        </p:spPr>
      </p:pic>
      <p:sp>
        <p:nvSpPr>
          <p:cNvPr id="10" name="TextBox 9"/>
          <p:cNvSpPr txBox="1"/>
          <p:nvPr userDrawn="1"/>
        </p:nvSpPr>
        <p:spPr>
          <a:xfrm>
            <a:off x="0" y="6572250"/>
            <a:ext cx="495300" cy="307777"/>
          </a:xfrm>
          <a:prstGeom prst="rect">
            <a:avLst/>
          </a:prstGeom>
          <a:noFill/>
        </p:spPr>
        <p:txBody>
          <a:bodyPr wrap="square" rtlCol="0">
            <a:spAutoFit/>
          </a:bodyPr>
          <a:lstStyle/>
          <a:p>
            <a:fld id="{E15B13BA-E7DF-49C8-B4F5-1728475FAA9F}" type="slidenum">
              <a:rPr lang="en-US" sz="1400" b="1" smtClean="0">
                <a:solidFill>
                  <a:schemeClr val="bg1"/>
                </a:solidFill>
              </a:rPr>
              <a:pPr/>
              <a:t>‹#›</a:t>
            </a:fld>
            <a:endParaRPr lang="en-US" sz="1400" b="1"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descr="ie8_h1_bL_r.png"/>
          <p:cNvPicPr>
            <a:picLocks noChangeAspect="1"/>
          </p:cNvPicPr>
          <p:nvPr userDrawn="1"/>
        </p:nvPicPr>
        <p:blipFill>
          <a:blip r:embed="rId2" cstate="email"/>
          <a:stretch>
            <a:fillRect/>
          </a:stretch>
        </p:blipFill>
        <p:spPr>
          <a:xfrm>
            <a:off x="7213599" y="6258191"/>
            <a:ext cx="1759707" cy="282662"/>
          </a:xfrm>
          <a:prstGeom prst="rect">
            <a:avLst/>
          </a:prstGeom>
        </p:spPr>
      </p:pic>
      <p:sp>
        <p:nvSpPr>
          <p:cNvPr id="7" name="TextBox 6"/>
          <p:cNvSpPr txBox="1"/>
          <p:nvPr userDrawn="1"/>
        </p:nvSpPr>
        <p:spPr>
          <a:xfrm>
            <a:off x="0" y="6572250"/>
            <a:ext cx="495300" cy="307777"/>
          </a:xfrm>
          <a:prstGeom prst="rect">
            <a:avLst/>
          </a:prstGeom>
          <a:noFill/>
        </p:spPr>
        <p:txBody>
          <a:bodyPr wrap="square" rtlCol="0">
            <a:spAutoFit/>
          </a:bodyPr>
          <a:lstStyle/>
          <a:p>
            <a:fld id="{E15B13BA-E7DF-49C8-B4F5-1728475FAA9F}" type="slidenum">
              <a:rPr lang="en-US" sz="1400" b="1" smtClean="0">
                <a:solidFill>
                  <a:schemeClr val="bg1"/>
                </a:solidFill>
              </a:rPr>
              <a:pPr/>
              <a:t>‹#›</a:t>
            </a:fld>
            <a:endParaRPr lang="en-US" sz="1400" b="1" dirty="0">
              <a:solidFill>
                <a:schemeClr val="bg1"/>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only_blank_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ie8_h1_bL_r.png"/>
          <p:cNvPicPr>
            <a:picLocks noChangeAspect="1"/>
          </p:cNvPicPr>
          <p:nvPr userDrawn="1"/>
        </p:nvPicPr>
        <p:blipFill>
          <a:blip r:embed="rId2" cstate="email"/>
          <a:stretch>
            <a:fillRect/>
          </a:stretch>
        </p:blipFill>
        <p:spPr>
          <a:xfrm>
            <a:off x="7213599" y="6258191"/>
            <a:ext cx="1759707" cy="282662"/>
          </a:xfrm>
          <a:prstGeom prst="rect">
            <a:avLst/>
          </a:prstGeom>
        </p:spPr>
      </p:pic>
      <p:sp>
        <p:nvSpPr>
          <p:cNvPr id="6" name="TextBox 5"/>
          <p:cNvSpPr txBox="1"/>
          <p:nvPr userDrawn="1"/>
        </p:nvSpPr>
        <p:spPr>
          <a:xfrm>
            <a:off x="0" y="6572250"/>
            <a:ext cx="495300" cy="307777"/>
          </a:xfrm>
          <a:prstGeom prst="rect">
            <a:avLst/>
          </a:prstGeom>
          <a:noFill/>
        </p:spPr>
        <p:txBody>
          <a:bodyPr wrap="square" rtlCol="0">
            <a:spAutoFit/>
          </a:bodyPr>
          <a:lstStyle/>
          <a:p>
            <a:fld id="{E15B13BA-E7DF-49C8-B4F5-1728475FAA9F}" type="slidenum">
              <a:rPr lang="en-US" sz="1400" b="1" smtClean="0">
                <a:solidFill>
                  <a:schemeClr val="bg1"/>
                </a:solidFill>
              </a:rPr>
              <a:pPr/>
              <a:t>‹#›</a:t>
            </a:fld>
            <a:endParaRPr lang="en-US" sz="1400" b="1" dirty="0">
              <a:solidFill>
                <a:schemeClr val="bg1"/>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Windows_brand_h_rgb.png"/>
          <p:cNvPicPr>
            <a:picLocks noChangeAspect="1"/>
          </p:cNvPicPr>
          <p:nvPr userDrawn="1"/>
        </p:nvPicPr>
        <p:blipFill>
          <a:blip r:embed="rId3" cstate="email"/>
          <a:stretch>
            <a:fillRect/>
          </a:stretch>
        </p:blipFill>
        <p:spPr>
          <a:xfrm>
            <a:off x="7951089" y="6475021"/>
            <a:ext cx="1068732" cy="281378"/>
          </a:xfrm>
          <a:prstGeom prst="rect">
            <a:avLst/>
          </a:prstGeom>
        </p:spPr>
      </p:pic>
      <p:pic>
        <p:nvPicPr>
          <p:cNvPr id="5" name="Picture 4" descr="ie8_h2_rgb_r_white.png"/>
          <p:cNvPicPr>
            <a:picLocks noChangeAspect="1"/>
          </p:cNvPicPr>
          <p:nvPr userDrawn="1"/>
        </p:nvPicPr>
        <p:blipFill>
          <a:blip r:embed="rId4" cstate="email"/>
          <a:stretch>
            <a:fillRect/>
          </a:stretch>
        </p:blipFill>
        <p:spPr>
          <a:xfrm>
            <a:off x="79023" y="3052037"/>
            <a:ext cx="1731861" cy="664829"/>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100792" y="4439363"/>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marL="0" lvl="0" indent="0" algn="l" defTabSz="914363" rtl="0" eaLnBrk="1" latinLnBrk="0" hangingPunct="1">
              <a:lnSpc>
                <a:spcPct val="90000"/>
              </a:lnSpc>
              <a:spcBef>
                <a:spcPct val="20000"/>
              </a:spcBef>
              <a:buFont typeface="Arial" pitchFamily="34" charset="0"/>
              <a:buNone/>
            </a:pPr>
            <a:r>
              <a:rPr lang="en-US" dirty="0" smtClean="0"/>
              <a:t>click to…</a:t>
            </a:r>
          </a:p>
        </p:txBody>
      </p:sp>
      <p:pic>
        <p:nvPicPr>
          <p:cNvPr id="6" name="Picture 5" descr="Windows_brand_h_rgb.png"/>
          <p:cNvPicPr>
            <a:picLocks noChangeAspect="1"/>
          </p:cNvPicPr>
          <p:nvPr userDrawn="1"/>
        </p:nvPicPr>
        <p:blipFill>
          <a:blip r:embed="rId3" cstate="email"/>
          <a:stretch>
            <a:fillRect/>
          </a:stretch>
        </p:blipFill>
        <p:spPr>
          <a:xfrm>
            <a:off x="7951089" y="6475021"/>
            <a:ext cx="1068732" cy="281378"/>
          </a:xfrm>
          <a:prstGeom prst="rect">
            <a:avLst/>
          </a:prstGeom>
        </p:spPr>
      </p:pic>
      <p:sp>
        <p:nvSpPr>
          <p:cNvPr id="8" name="TextBox 7"/>
          <p:cNvSpPr txBox="1"/>
          <p:nvPr userDrawn="1"/>
        </p:nvSpPr>
        <p:spPr>
          <a:xfrm>
            <a:off x="0" y="6572250"/>
            <a:ext cx="495300" cy="276999"/>
          </a:xfrm>
          <a:prstGeom prst="rect">
            <a:avLst/>
          </a:prstGeom>
          <a:noFill/>
        </p:spPr>
        <p:txBody>
          <a:bodyPr wrap="square" rtlCol="0">
            <a:spAutoFit/>
          </a:bodyPr>
          <a:lstStyle/>
          <a:p>
            <a:fld id="{E15B13BA-E7DF-49C8-B4F5-1728475FAA9F}" type="slidenum">
              <a:rPr lang="en-US" sz="1200" smtClean="0">
                <a:solidFill>
                  <a:schemeClr val="tx1">
                    <a:lumMod val="50000"/>
                    <a:lumOff val="50000"/>
                  </a:schemeClr>
                </a:solidFill>
              </a:rPr>
              <a:pPr/>
              <a:t>‹#›</a:t>
            </a:fld>
            <a:endParaRPr lang="en-US" sz="1200" dirty="0">
              <a:solidFill>
                <a:schemeClr val="tx1">
                  <a:lumMod val="50000"/>
                  <a:lumOff val="50000"/>
                </a:scheme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100792" y="4439363"/>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marL="0" lvl="0" indent="0" algn="l" defTabSz="914363" rtl="0" eaLnBrk="1" latinLnBrk="0" hangingPunct="1">
              <a:lnSpc>
                <a:spcPct val="90000"/>
              </a:lnSpc>
              <a:spcBef>
                <a:spcPct val="20000"/>
              </a:spcBef>
              <a:buFont typeface="Arial" pitchFamily="34" charset="0"/>
              <a:buNone/>
            </a:pPr>
            <a:r>
              <a:rPr lang="en-US" dirty="0" smtClean="0"/>
              <a:t>click to…</a:t>
            </a:r>
          </a:p>
        </p:txBody>
      </p:sp>
      <p:pic>
        <p:nvPicPr>
          <p:cNvPr id="6" name="Picture 5" descr="Windows_brand_h_rgb.png"/>
          <p:cNvPicPr>
            <a:picLocks noChangeAspect="1"/>
          </p:cNvPicPr>
          <p:nvPr userDrawn="1"/>
        </p:nvPicPr>
        <p:blipFill>
          <a:blip r:embed="rId3" cstate="email"/>
          <a:stretch>
            <a:fillRect/>
          </a:stretch>
        </p:blipFill>
        <p:spPr>
          <a:xfrm>
            <a:off x="7951089" y="6475021"/>
            <a:ext cx="1068732" cy="281378"/>
          </a:xfrm>
          <a:prstGeom prst="rect">
            <a:avLst/>
          </a:prstGeom>
        </p:spPr>
      </p:pic>
      <p:sp>
        <p:nvSpPr>
          <p:cNvPr id="8" name="TextBox 7"/>
          <p:cNvSpPr txBox="1"/>
          <p:nvPr userDrawn="1"/>
        </p:nvSpPr>
        <p:spPr>
          <a:xfrm>
            <a:off x="0" y="6572250"/>
            <a:ext cx="495300" cy="276999"/>
          </a:xfrm>
          <a:prstGeom prst="rect">
            <a:avLst/>
          </a:prstGeom>
          <a:noFill/>
        </p:spPr>
        <p:txBody>
          <a:bodyPr wrap="square" rtlCol="0">
            <a:spAutoFit/>
          </a:bodyPr>
          <a:lstStyle/>
          <a:p>
            <a:fld id="{E15B13BA-E7DF-49C8-B4F5-1728475FAA9F}" type="slidenum">
              <a:rPr lang="en-US" sz="1200" smtClean="0">
                <a:solidFill>
                  <a:schemeClr val="tx1">
                    <a:lumMod val="50000"/>
                    <a:lumOff val="50000"/>
                  </a:schemeClr>
                </a:solidFill>
              </a:rPr>
              <a:pPr/>
              <a:t>‹#›</a:t>
            </a:fld>
            <a:endParaRPr lang="en-US" sz="1200" dirty="0">
              <a:solidFill>
                <a:schemeClr val="tx1">
                  <a:lumMod val="50000"/>
                  <a:lumOff val="50000"/>
                </a:scheme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100792" y="4439363"/>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marL="0" lvl="0" indent="0" algn="l" defTabSz="914363" rtl="0" eaLnBrk="1" latinLnBrk="0" hangingPunct="1">
              <a:lnSpc>
                <a:spcPct val="90000"/>
              </a:lnSpc>
              <a:spcBef>
                <a:spcPct val="20000"/>
              </a:spcBef>
              <a:buFont typeface="Arial" pitchFamily="34" charset="0"/>
              <a:buNone/>
            </a:pPr>
            <a:r>
              <a:rPr lang="en-US" dirty="0" smtClean="0"/>
              <a:t>click to…</a:t>
            </a:r>
          </a:p>
        </p:txBody>
      </p:sp>
      <p:pic>
        <p:nvPicPr>
          <p:cNvPr id="6" name="Picture 5" descr="Windows_brand_h_rgb.png"/>
          <p:cNvPicPr>
            <a:picLocks noChangeAspect="1"/>
          </p:cNvPicPr>
          <p:nvPr userDrawn="1"/>
        </p:nvPicPr>
        <p:blipFill>
          <a:blip r:embed="rId3" cstate="email"/>
          <a:stretch>
            <a:fillRect/>
          </a:stretch>
        </p:blipFill>
        <p:spPr>
          <a:xfrm>
            <a:off x="7951089" y="6475021"/>
            <a:ext cx="1068732" cy="281378"/>
          </a:xfrm>
          <a:prstGeom prst="rect">
            <a:avLst/>
          </a:prstGeom>
        </p:spPr>
      </p:pic>
      <p:sp>
        <p:nvSpPr>
          <p:cNvPr id="8" name="TextBox 7"/>
          <p:cNvSpPr txBox="1"/>
          <p:nvPr userDrawn="1"/>
        </p:nvSpPr>
        <p:spPr>
          <a:xfrm>
            <a:off x="0" y="6572250"/>
            <a:ext cx="495300" cy="276999"/>
          </a:xfrm>
          <a:prstGeom prst="rect">
            <a:avLst/>
          </a:prstGeom>
          <a:noFill/>
        </p:spPr>
        <p:txBody>
          <a:bodyPr wrap="square" rtlCol="0">
            <a:spAutoFit/>
          </a:bodyPr>
          <a:lstStyle/>
          <a:p>
            <a:fld id="{E15B13BA-E7DF-49C8-B4F5-1728475FAA9F}" type="slidenum">
              <a:rPr lang="en-US" sz="1200" smtClean="0">
                <a:solidFill>
                  <a:schemeClr val="tx1">
                    <a:lumMod val="50000"/>
                    <a:lumOff val="50000"/>
                  </a:schemeClr>
                </a:solidFill>
              </a:rPr>
              <a:pPr/>
              <a:t>‹#›</a:t>
            </a:fld>
            <a:endParaRPr lang="en-US" sz="1200" dirty="0">
              <a:solidFill>
                <a:schemeClr val="tx1">
                  <a:lumMod val="50000"/>
                  <a:lumOff val="50000"/>
                </a:schemeClr>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100792" y="4439363"/>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marL="0" lvl="0" indent="0" algn="l" defTabSz="914363" rtl="0" eaLnBrk="1" latinLnBrk="0" hangingPunct="1">
              <a:lnSpc>
                <a:spcPct val="90000"/>
              </a:lnSpc>
              <a:spcBef>
                <a:spcPct val="20000"/>
              </a:spcBef>
              <a:buFont typeface="Arial" pitchFamily="34" charset="0"/>
              <a:buNone/>
            </a:pPr>
            <a:r>
              <a:rPr lang="en-US" dirty="0" smtClean="0"/>
              <a:t>click to…</a:t>
            </a:r>
          </a:p>
        </p:txBody>
      </p:sp>
      <p:pic>
        <p:nvPicPr>
          <p:cNvPr id="6" name="Picture 5" descr="Windows_brand_h_rgb.png"/>
          <p:cNvPicPr>
            <a:picLocks noChangeAspect="1"/>
          </p:cNvPicPr>
          <p:nvPr userDrawn="1"/>
        </p:nvPicPr>
        <p:blipFill>
          <a:blip r:embed="rId3" cstate="email"/>
          <a:stretch>
            <a:fillRect/>
          </a:stretch>
        </p:blipFill>
        <p:spPr>
          <a:xfrm>
            <a:off x="7951089" y="6475021"/>
            <a:ext cx="1068732" cy="281378"/>
          </a:xfrm>
          <a:prstGeom prst="rect">
            <a:avLst/>
          </a:prstGeom>
        </p:spPr>
      </p:pic>
      <p:sp>
        <p:nvSpPr>
          <p:cNvPr id="8" name="TextBox 7"/>
          <p:cNvSpPr txBox="1"/>
          <p:nvPr userDrawn="1"/>
        </p:nvSpPr>
        <p:spPr>
          <a:xfrm>
            <a:off x="0" y="6572250"/>
            <a:ext cx="495300" cy="276999"/>
          </a:xfrm>
          <a:prstGeom prst="rect">
            <a:avLst/>
          </a:prstGeom>
          <a:noFill/>
        </p:spPr>
        <p:txBody>
          <a:bodyPr wrap="square" rtlCol="0">
            <a:spAutoFit/>
          </a:bodyPr>
          <a:lstStyle/>
          <a:p>
            <a:fld id="{E15B13BA-E7DF-49C8-B4F5-1728475FAA9F}" type="slidenum">
              <a:rPr lang="en-US" sz="1200" smtClean="0">
                <a:solidFill>
                  <a:schemeClr val="tx1">
                    <a:lumMod val="50000"/>
                    <a:lumOff val="50000"/>
                  </a:schemeClr>
                </a:solidFill>
              </a:rPr>
              <a:pPr/>
              <a:t>‹#›</a:t>
            </a:fld>
            <a:endParaRPr lang="en-US" sz="1200" dirty="0">
              <a:solidFill>
                <a:schemeClr val="tx1">
                  <a:lumMod val="50000"/>
                  <a:lumOff val="50000"/>
                </a:schemeClr>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100792" y="4439363"/>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marL="0" lvl="0" indent="0" algn="l" defTabSz="914363" rtl="0" eaLnBrk="1" latinLnBrk="0" hangingPunct="1">
              <a:lnSpc>
                <a:spcPct val="90000"/>
              </a:lnSpc>
              <a:spcBef>
                <a:spcPct val="20000"/>
              </a:spcBef>
              <a:buFont typeface="Arial" pitchFamily="34" charset="0"/>
              <a:buNone/>
            </a:pPr>
            <a:r>
              <a:rPr lang="en-US" dirty="0" smtClean="0"/>
              <a:t>click to…</a:t>
            </a:r>
          </a:p>
        </p:txBody>
      </p:sp>
      <p:pic>
        <p:nvPicPr>
          <p:cNvPr id="6" name="Picture 5" descr="Windows_brand_h_rgb.png"/>
          <p:cNvPicPr>
            <a:picLocks noChangeAspect="1"/>
          </p:cNvPicPr>
          <p:nvPr userDrawn="1"/>
        </p:nvPicPr>
        <p:blipFill>
          <a:blip r:embed="rId3" cstate="email"/>
          <a:stretch>
            <a:fillRect/>
          </a:stretch>
        </p:blipFill>
        <p:spPr>
          <a:xfrm>
            <a:off x="7951089" y="6475021"/>
            <a:ext cx="1068732" cy="281378"/>
          </a:xfrm>
          <a:prstGeom prst="rect">
            <a:avLst/>
          </a:prstGeom>
        </p:spPr>
      </p:pic>
      <p:sp>
        <p:nvSpPr>
          <p:cNvPr id="8" name="TextBox 7"/>
          <p:cNvSpPr txBox="1"/>
          <p:nvPr userDrawn="1"/>
        </p:nvSpPr>
        <p:spPr>
          <a:xfrm>
            <a:off x="0" y="6572250"/>
            <a:ext cx="495300" cy="276999"/>
          </a:xfrm>
          <a:prstGeom prst="rect">
            <a:avLst/>
          </a:prstGeom>
          <a:noFill/>
        </p:spPr>
        <p:txBody>
          <a:bodyPr wrap="square" rtlCol="0">
            <a:spAutoFit/>
          </a:bodyPr>
          <a:lstStyle/>
          <a:p>
            <a:fld id="{E15B13BA-E7DF-49C8-B4F5-1728475FAA9F}" type="slidenum">
              <a:rPr lang="en-US" sz="1200" smtClean="0">
                <a:solidFill>
                  <a:schemeClr val="tx1">
                    <a:lumMod val="50000"/>
                    <a:lumOff val="50000"/>
                  </a:schemeClr>
                </a:solidFill>
              </a:rPr>
              <a:pPr/>
              <a:t>‹#›</a:t>
            </a:fld>
            <a:endParaRPr lang="en-US" sz="1200" dirty="0">
              <a:solidFill>
                <a:schemeClr val="tx1">
                  <a:lumMod val="50000"/>
                  <a:lumOff val="50000"/>
                </a:schemeClr>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ie8_h1_bL_r.png"/>
          <p:cNvPicPr>
            <a:picLocks noChangeAspect="1"/>
          </p:cNvPicPr>
          <p:nvPr userDrawn="1"/>
        </p:nvPicPr>
        <p:blipFill>
          <a:blip r:embed="rId2" cstate="email"/>
          <a:stretch>
            <a:fillRect/>
          </a:stretch>
        </p:blipFill>
        <p:spPr>
          <a:xfrm>
            <a:off x="7213599" y="6258191"/>
            <a:ext cx="1759707" cy="282662"/>
          </a:xfrm>
          <a:prstGeom prst="rect">
            <a:avLst/>
          </a:prstGeom>
        </p:spPr>
      </p:pic>
      <p:sp>
        <p:nvSpPr>
          <p:cNvPr id="7" name="TextBox 6"/>
          <p:cNvSpPr txBox="1"/>
          <p:nvPr userDrawn="1"/>
        </p:nvSpPr>
        <p:spPr>
          <a:xfrm>
            <a:off x="0" y="6572250"/>
            <a:ext cx="495300" cy="307777"/>
          </a:xfrm>
          <a:prstGeom prst="rect">
            <a:avLst/>
          </a:prstGeom>
          <a:noFill/>
        </p:spPr>
        <p:txBody>
          <a:bodyPr wrap="square" rtlCol="0">
            <a:spAutoFit/>
          </a:bodyPr>
          <a:lstStyle/>
          <a:p>
            <a:fld id="{E15B13BA-E7DF-49C8-B4F5-1728475FAA9F}" type="slidenum">
              <a:rPr lang="en-US" sz="1400" b="1" smtClean="0">
                <a:solidFill>
                  <a:schemeClr val="bg1"/>
                </a:solidFill>
              </a:rPr>
              <a:pPr/>
              <a:t>‹#›</a:t>
            </a:fld>
            <a:endParaRPr lang="en-US" sz="1400" b="1" dirty="0">
              <a:solidFill>
                <a:schemeClr val="bg1"/>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ie8_h1_bL_r.png"/>
          <p:cNvPicPr>
            <a:picLocks noChangeAspect="1"/>
          </p:cNvPicPr>
          <p:nvPr userDrawn="1"/>
        </p:nvPicPr>
        <p:blipFill>
          <a:blip r:embed="rId2" cstate="email"/>
          <a:stretch>
            <a:fillRect/>
          </a:stretch>
        </p:blipFill>
        <p:spPr>
          <a:xfrm>
            <a:off x="7213599" y="6258191"/>
            <a:ext cx="1759707" cy="282662"/>
          </a:xfrm>
          <a:prstGeom prst="rect">
            <a:avLst/>
          </a:prstGeom>
        </p:spPr>
      </p:pic>
      <p:sp>
        <p:nvSpPr>
          <p:cNvPr id="7" name="TextBox 6"/>
          <p:cNvSpPr txBox="1"/>
          <p:nvPr userDrawn="1"/>
        </p:nvSpPr>
        <p:spPr>
          <a:xfrm>
            <a:off x="0" y="6572250"/>
            <a:ext cx="495300" cy="307777"/>
          </a:xfrm>
          <a:prstGeom prst="rect">
            <a:avLst/>
          </a:prstGeom>
          <a:noFill/>
        </p:spPr>
        <p:txBody>
          <a:bodyPr wrap="square" rtlCol="0">
            <a:spAutoFit/>
          </a:bodyPr>
          <a:lstStyle/>
          <a:p>
            <a:fld id="{E15B13BA-E7DF-49C8-B4F5-1728475FAA9F}" type="slidenum">
              <a:rPr lang="en-US" sz="1400" b="1" smtClean="0">
                <a:solidFill>
                  <a:schemeClr val="bg1"/>
                </a:solidFill>
              </a:rPr>
              <a:pPr/>
              <a:t>‹#›</a:t>
            </a:fld>
            <a:endParaRPr lang="en-US" sz="1400" b="1" dirty="0">
              <a:solidFill>
                <a:schemeClr val="bg1"/>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ie8_h1_bL_r.png"/>
          <p:cNvPicPr>
            <a:picLocks noChangeAspect="1"/>
          </p:cNvPicPr>
          <p:nvPr userDrawn="1"/>
        </p:nvPicPr>
        <p:blipFill>
          <a:blip r:embed="rId2" cstate="email"/>
          <a:stretch>
            <a:fillRect/>
          </a:stretch>
        </p:blipFill>
        <p:spPr>
          <a:xfrm>
            <a:off x="7213599" y="6258191"/>
            <a:ext cx="1759707" cy="282662"/>
          </a:xfrm>
          <a:prstGeom prst="rect">
            <a:avLst/>
          </a:prstGeom>
        </p:spPr>
      </p:pic>
      <p:sp>
        <p:nvSpPr>
          <p:cNvPr id="8" name="TextBox 7"/>
          <p:cNvSpPr txBox="1"/>
          <p:nvPr userDrawn="1"/>
        </p:nvSpPr>
        <p:spPr>
          <a:xfrm>
            <a:off x="0" y="6572250"/>
            <a:ext cx="495300" cy="307777"/>
          </a:xfrm>
          <a:prstGeom prst="rect">
            <a:avLst/>
          </a:prstGeom>
          <a:noFill/>
        </p:spPr>
        <p:txBody>
          <a:bodyPr wrap="square" rtlCol="0">
            <a:spAutoFit/>
          </a:bodyPr>
          <a:lstStyle/>
          <a:p>
            <a:fld id="{E15B13BA-E7DF-49C8-B4F5-1728475FAA9F}" type="slidenum">
              <a:rPr lang="en-US" sz="1400" b="1" smtClean="0">
                <a:solidFill>
                  <a:schemeClr val="bg1"/>
                </a:solidFill>
              </a:rPr>
              <a:pPr/>
              <a:t>‹#›</a:t>
            </a:fld>
            <a:endParaRPr lang="en-US" sz="1400" b="1" dirty="0">
              <a:solidFill>
                <a:schemeClr val="bg1"/>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722" r:id="rId3"/>
    <p:sldLayoutId id="2147483723" r:id="rId4"/>
    <p:sldLayoutId id="2147483724" r:id="rId5"/>
    <p:sldLayoutId id="2147483725" r:id="rId6"/>
    <p:sldLayoutId id="2147483696" r:id="rId7"/>
    <p:sldLayoutId id="2147483697" r:id="rId8"/>
    <p:sldLayoutId id="2147483698" r:id="rId9"/>
    <p:sldLayoutId id="2147483699" r:id="rId10"/>
    <p:sldLayoutId id="2147483700" r:id="rId11"/>
    <p:sldLayoutId id="2147483726" r:id="rId12"/>
    <p:sldLayoutId id="2147483701" r:id="rId13"/>
    <p:sldLayoutId id="2147483702" r:id="rId14"/>
    <p:sldLayoutId id="2147483703" r:id="rId15"/>
    <p:sldLayoutId id="2147483704" r:id="rId16"/>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mailto:PLePage@Microsoft.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1" y="4535310"/>
            <a:ext cx="7998002" cy="1523495"/>
          </a:xfrm>
        </p:spPr>
        <p:txBody>
          <a:bodyPr/>
          <a:lstStyle/>
          <a:p>
            <a:r>
              <a:rPr lang="en-US" dirty="0" smtClean="0">
                <a:solidFill>
                  <a:schemeClr val="tx2">
                    <a:lumMod val="60000"/>
                    <a:lumOff val="40000"/>
                  </a:schemeClr>
                </a:solidFill>
                <a:effectLst/>
              </a:rPr>
              <a:t>HTML5 Features In IE8</a:t>
            </a:r>
            <a:endParaRPr lang="en-US" dirty="0">
              <a:solidFill>
                <a:schemeClr val="tx2">
                  <a:lumMod val="60000"/>
                  <a:lumOff val="40000"/>
                </a:schemeClr>
              </a:solidFill>
              <a:effectLst/>
            </a:endParaRPr>
          </a:p>
        </p:txBody>
      </p:sp>
      <p:sp>
        <p:nvSpPr>
          <p:cNvPr id="3" name="Subtitle 2"/>
          <p:cNvSpPr>
            <a:spLocks noGrp="1"/>
          </p:cNvSpPr>
          <p:nvPr>
            <p:ph type="subTitle" idx="1"/>
          </p:nvPr>
        </p:nvSpPr>
        <p:spPr>
          <a:xfrm>
            <a:off x="2144890" y="5242043"/>
            <a:ext cx="7998002" cy="461665"/>
          </a:xfrm>
        </p:spPr>
        <p:txBody>
          <a:bodyPr/>
          <a:lstStyle/>
          <a:p>
            <a:r>
              <a:rPr lang="en-US" sz="2400" dirty="0" smtClean="0">
                <a:solidFill>
                  <a:schemeClr val="tx2">
                    <a:lumMod val="40000"/>
                    <a:lumOff val="60000"/>
                  </a:schemeClr>
                </a:solidFill>
              </a:rPr>
              <a:t>Pete LePage</a:t>
            </a:r>
          </a:p>
          <a:p>
            <a:r>
              <a:rPr lang="en-US" sz="2400" dirty="0" smtClean="0">
                <a:solidFill>
                  <a:schemeClr val="tx2">
                    <a:lumMod val="40000"/>
                    <a:lumOff val="60000"/>
                  </a:schemeClr>
                </a:solidFill>
              </a:rPr>
              <a:t>Sr. Product Manager, Developers &amp; Security</a:t>
            </a:r>
          </a:p>
          <a:p>
            <a:r>
              <a:rPr lang="en-US" sz="2400" dirty="0" smtClean="0">
                <a:solidFill>
                  <a:schemeClr val="tx2">
                    <a:lumMod val="40000"/>
                    <a:lumOff val="60000"/>
                  </a:schemeClr>
                </a:solidFill>
              </a:rPr>
              <a:t>Microsoft Corporation</a:t>
            </a:r>
            <a:endParaRPr lang="en-US" sz="2400" dirty="0">
              <a:solidFill>
                <a:schemeClr val="tx2">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endParaRPr lang="en-US" dirty="0"/>
          </a:p>
        </p:txBody>
      </p:sp>
      <p:sp>
        <p:nvSpPr>
          <p:cNvPr id="3" name="Content Placeholder 2"/>
          <p:cNvSpPr>
            <a:spLocks noGrp="1"/>
          </p:cNvSpPr>
          <p:nvPr>
            <p:ph idx="1"/>
          </p:nvPr>
        </p:nvSpPr>
        <p:spPr>
          <a:xfrm>
            <a:off x="359735" y="2103991"/>
            <a:ext cx="8382000" cy="2649956"/>
          </a:xfrm>
        </p:spPr>
        <p:txBody>
          <a:bodyPr/>
          <a:lstStyle/>
          <a:p>
            <a:pPr>
              <a:buNone/>
            </a:pPr>
            <a:r>
              <a:rPr lang="en-US" sz="5400" dirty="0" smtClean="0"/>
              <a:t>Those who cannot remember the past are condemned to repeat it. </a:t>
            </a:r>
          </a:p>
          <a:p>
            <a:pPr lvl="1">
              <a:buNone/>
            </a:pPr>
            <a:r>
              <a:rPr lang="en-US" sz="2400" dirty="0" smtClean="0"/>
              <a:t>George Santayana, The Life of Reason, Volume 1, 1905</a:t>
            </a: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ml5 cloud.png"/>
          <p:cNvPicPr>
            <a:picLocks noGrp="1" noChangeAspect="1"/>
          </p:cNvPicPr>
          <p:nvPr>
            <p:ph idx="1"/>
          </p:nvPr>
        </p:nvPicPr>
        <p:blipFill>
          <a:blip r:embed="rId3"/>
          <a:stretch>
            <a:fillRect/>
          </a:stretch>
        </p:blipFill>
        <p:spPr>
          <a:xfrm>
            <a:off x="0" y="0"/>
            <a:ext cx="9144000" cy="6049926"/>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HTML5 Support In Internet Explorer 8</a:t>
            </a:r>
            <a:endParaRPr lang="en-US" dirty="0"/>
          </a:p>
        </p:txBody>
      </p:sp>
      <p:sp>
        <p:nvSpPr>
          <p:cNvPr id="4" name="Text Placeholder 3"/>
          <p:cNvSpPr>
            <a:spLocks noGrp="1"/>
          </p:cNvSpPr>
          <p:nvPr>
            <p:ph type="body" sz="quarter" idx="10"/>
          </p:nvPr>
        </p:nvSpPr>
        <p:spPr/>
        <p:txBody>
          <a:bodyPr/>
          <a:lstStyle/>
          <a:p>
            <a:r>
              <a:rPr lang="en-US" dirty="0" smtClean="0"/>
              <a:t>Let’s See Code</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e8demos.com"/>
          <p:cNvPicPr>
            <a:picLocks noGrp="1" noChangeAspect="1"/>
          </p:cNvPicPr>
          <p:nvPr>
            <p:ph idx="1"/>
          </p:nvPr>
        </p:nvPicPr>
        <p:blipFill>
          <a:blip r:embed="rId2"/>
          <a:stretch>
            <a:fillRect/>
          </a:stretch>
        </p:blipFill>
        <p:spPr>
          <a:xfrm>
            <a:off x="0" y="0"/>
            <a:ext cx="9258300" cy="8214304"/>
          </a:xfrm>
        </p:spPr>
      </p:pic>
      <p:sp>
        <p:nvSpPr>
          <p:cNvPr id="6" name="Rectangle 5"/>
          <p:cNvSpPr/>
          <p:nvPr/>
        </p:nvSpPr>
        <p:spPr bwMode="auto">
          <a:xfrm>
            <a:off x="-457200" y="4800600"/>
            <a:ext cx="10191750" cy="372427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 name="Title 1"/>
          <p:cNvSpPr>
            <a:spLocks noGrp="1"/>
          </p:cNvSpPr>
          <p:nvPr>
            <p:ph type="title"/>
          </p:nvPr>
        </p:nvSpPr>
        <p:spPr/>
        <p:txBody>
          <a:bodyPr/>
          <a:lstStyle/>
          <a:p>
            <a:endParaRPr lang="en-US"/>
          </a:p>
        </p:txBody>
      </p:sp>
      <p:sp>
        <p:nvSpPr>
          <p:cNvPr id="5" name="Rectangle 4"/>
          <p:cNvSpPr/>
          <p:nvPr/>
        </p:nvSpPr>
        <p:spPr>
          <a:xfrm>
            <a:off x="1271526" y="4900910"/>
            <a:ext cx="7039106"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C00000"/>
                </a:solidFill>
                <a:effectLst>
                  <a:outerShdw blurRad="76200" dist="50800" dir="5400000" algn="tl" rotWithShape="0">
                    <a:srgbClr val="000000">
                      <a:alpha val="65000"/>
                    </a:srgbClr>
                  </a:outerShdw>
                </a:effectLst>
              </a:rPr>
              <a:t>Try it at</a:t>
            </a:r>
          </a:p>
          <a:p>
            <a:pPr algn="ctr"/>
            <a:r>
              <a:rPr lang="en-US" sz="5400" b="1" cap="none" spc="50" dirty="0" smtClean="0">
                <a:ln w="11430"/>
                <a:solidFill>
                  <a:srgbClr val="C00000"/>
                </a:solidFill>
                <a:effectLst>
                  <a:outerShdw blurRad="76200" dist="50800" dir="5400000" algn="tl" rotWithShape="0">
                    <a:srgbClr val="000000">
                      <a:alpha val="65000"/>
                    </a:srgbClr>
                  </a:outerShdw>
                </a:effectLst>
              </a:rPr>
              <a:t>http://ie8demos.com</a:t>
            </a:r>
            <a:endParaRPr lang="en-US" sz="54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To Come</a:t>
            </a:r>
            <a:endParaRPr lang="en-US" dirty="0"/>
          </a:p>
        </p:txBody>
      </p:sp>
      <p:pic>
        <p:nvPicPr>
          <p:cNvPr id="6" name="Content Placeholder 5" descr="iStock_000007102634XSmall.jpg"/>
          <p:cNvPicPr>
            <a:picLocks noGrp="1" noChangeAspect="1"/>
          </p:cNvPicPr>
          <p:nvPr>
            <p:ph idx="1"/>
          </p:nvPr>
        </p:nvPicPr>
        <p:blipFill>
          <a:blip r:embed="rId3"/>
          <a:stretch>
            <a:fillRect/>
          </a:stretch>
        </p:blipFill>
        <p:spPr>
          <a:xfrm>
            <a:off x="0" y="-1"/>
            <a:ext cx="9144000" cy="6067313"/>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05-050-01.jpg"/>
          <p:cNvPicPr>
            <a:picLocks noGrp="1" noChangeAspect="1"/>
          </p:cNvPicPr>
          <p:nvPr>
            <p:ph idx="1"/>
          </p:nvPr>
        </p:nvPicPr>
        <p:blipFill>
          <a:blip r:embed="rId2"/>
          <a:stretch>
            <a:fillRect/>
          </a:stretch>
        </p:blipFill>
        <p:spPr>
          <a:xfrm>
            <a:off x="0" y="-1012907"/>
            <a:ext cx="9144000" cy="9144000"/>
          </a:xfrm>
        </p:spPr>
      </p:pic>
      <p:sp>
        <p:nvSpPr>
          <p:cNvPr id="2" name="Title 1"/>
          <p:cNvSpPr>
            <a:spLocks noGrp="1"/>
          </p:cNvSpPr>
          <p:nvPr>
            <p:ph type="title"/>
          </p:nvPr>
        </p:nvSpPr>
        <p:spPr/>
        <p:txBody>
          <a:bodyPr/>
          <a:lstStyle/>
          <a:p>
            <a:endParaRPr lang="en-US" dirty="0"/>
          </a:p>
        </p:txBody>
      </p:sp>
      <p:sp>
        <p:nvSpPr>
          <p:cNvPr id="6" name="Text Box 3"/>
          <p:cNvSpPr txBox="1">
            <a:spLocks noChangeArrowheads="1"/>
          </p:cNvSpPr>
          <p:nvPr/>
        </p:nvSpPr>
        <p:spPr bwMode="blackWhite">
          <a:xfrm>
            <a:off x="392289" y="629185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Segoe" pitchFamily="34" charset="0"/>
                <a:cs typeface="Arial" charset="0"/>
              </a:rPr>
              <a:t>© </a:t>
            </a:r>
            <a:r>
              <a:rPr lang="en-US" sz="700" dirty="0" smtClean="0">
                <a:solidFill>
                  <a:schemeClr val="bg1"/>
                </a:solidFill>
                <a:latin typeface="Segoe" pitchFamily="34" charset="0"/>
                <a:cs typeface="Arial" charset="0"/>
              </a:rPr>
              <a:t>2009 Microsoft </a:t>
            </a:r>
            <a:r>
              <a:rPr lang="en-US" sz="700" dirty="0">
                <a:solidFill>
                  <a:schemeClr val="bg1"/>
                </a:solidFill>
                <a:latin typeface="Segoe" pitchFamily="34" charset="0"/>
                <a:cs typeface="Arial" charset="0"/>
              </a:rPr>
              <a:t>Corporation. All rights reserved. Microsoft, Windows, Windows </a:t>
            </a:r>
            <a:r>
              <a:rPr lang="en-US" sz="700" dirty="0" smtClean="0">
                <a:solidFill>
                  <a:schemeClr val="bg1"/>
                </a:solidFill>
                <a:latin typeface="Segoe" pitchFamily="34" charset="0"/>
                <a:cs typeface="Arial" charset="0"/>
              </a:rPr>
              <a:t>Vista </a:t>
            </a:r>
            <a:r>
              <a:rPr lang="en-US" sz="700" dirty="0">
                <a:solidFill>
                  <a:schemeClr val="bg1"/>
                </a:solidFill>
                <a:latin typeface="Segoe" pitchFamily="34" charset="0"/>
                <a:cs typeface="Arial" charset="0"/>
              </a:rPr>
              <a:t>and other product names are or may be registered trademarks and/or trademarks in the U.S. and/or other countries.</a:t>
            </a:r>
          </a:p>
          <a:p>
            <a:pPr algn="ctr" defTabSz="914099" eaLnBrk="0" hangingPunct="0"/>
            <a:r>
              <a:rPr lang="en-US" sz="700" dirty="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solidFill>
                <a:latin typeface="Segoe" pitchFamily="34" charset="0"/>
                <a:cs typeface="Arial" charset="0"/>
              </a:rPr>
            </a:br>
            <a:r>
              <a:rPr lang="en-US" sz="700" dirty="0">
                <a:solidFill>
                  <a:schemeClr val="bg1"/>
                </a:solidFill>
                <a:latin typeface="Segoe" pitchFamily="34" charset="0"/>
                <a:cs typeface="Arial" charset="0"/>
              </a:rPr>
              <a:t>MICROSOFT MAKES NO WARRANTIES, EXPRESS, IMPLIED OR STATUTORY, AS TO THE INFORMATION IN THIS PRESENTATION.</a:t>
            </a:r>
          </a:p>
        </p:txBody>
      </p:sp>
      <p:sp>
        <p:nvSpPr>
          <p:cNvPr id="7" name="TextBox 6"/>
          <p:cNvSpPr txBox="1"/>
          <p:nvPr/>
        </p:nvSpPr>
        <p:spPr>
          <a:xfrm>
            <a:off x="488732" y="4981902"/>
            <a:ext cx="4435830" cy="923330"/>
          </a:xfrm>
          <a:prstGeom prst="rect">
            <a:avLst/>
          </a:prstGeom>
          <a:noFill/>
        </p:spPr>
        <p:txBody>
          <a:bodyPr wrap="none" rtlCol="0">
            <a:spAutoFit/>
          </a:bodyPr>
          <a:lstStyle/>
          <a:p>
            <a:r>
              <a:rPr lang="en-US" b="1" dirty="0" smtClean="0">
                <a:solidFill>
                  <a:schemeClr val="bg1"/>
                </a:solidFill>
              </a:rPr>
              <a:t>Pete LePage | plepage@microsoft.com</a:t>
            </a:r>
          </a:p>
          <a:p>
            <a:r>
              <a:rPr lang="en-US" b="1" dirty="0" smtClean="0">
                <a:solidFill>
                  <a:schemeClr val="bg1"/>
                </a:solidFill>
              </a:rPr>
              <a:t>Microsoft Corp</a:t>
            </a:r>
          </a:p>
          <a:p>
            <a:r>
              <a:rPr lang="en-US" b="1" dirty="0" smtClean="0">
                <a:solidFill>
                  <a:schemeClr val="bg1"/>
                </a:solidFill>
              </a:rPr>
              <a:t>http://blogs.msdn/com/petel | @</a:t>
            </a:r>
            <a:r>
              <a:rPr lang="en-US" b="1" dirty="0" err="1" smtClean="0">
                <a:solidFill>
                  <a:schemeClr val="bg1"/>
                </a:solidFill>
              </a:rPr>
              <a:t>petele</a:t>
            </a:r>
            <a:endParaRPr lang="en-U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2289" y="5598151"/>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2008 Microsoft </a:t>
            </a:r>
            <a:r>
              <a:rPr lang="en-US" sz="700" dirty="0">
                <a:latin typeface="Segoe" pitchFamily="34" charset="0"/>
                <a:cs typeface="Arial" charset="0"/>
              </a:rPr>
              <a:t>Corporation. All rights reserved. Microsoft, Windows, Windows </a:t>
            </a:r>
            <a:r>
              <a:rPr lang="en-US" sz="700" dirty="0" smtClean="0">
                <a:latin typeface="Segoe" pitchFamily="34" charset="0"/>
                <a:cs typeface="Arial" charset="0"/>
              </a:rPr>
              <a:t>Vista </a:t>
            </a:r>
            <a:r>
              <a:rPr lang="en-US" sz="700" dirty="0">
                <a:latin typeface="Segoe" pitchFamily="34" charset="0"/>
                <a:cs typeface="Arial" charset="0"/>
              </a:rPr>
              <a:t>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pic>
        <p:nvPicPr>
          <p:cNvPr id="6" name="Picture 2" descr="C:\Program Files\Microsoft Resource DVD Artwork\DVD_ART\BoxShots_Logos\MICROSOFT\Microsoft Logo Black.png"/>
          <p:cNvPicPr>
            <a:picLocks noChangeAspect="1" noChangeArrowheads="1"/>
          </p:cNvPicPr>
          <p:nvPr/>
        </p:nvPicPr>
        <p:blipFill>
          <a:blip r:embed="rId3"/>
          <a:srcRect/>
          <a:stretch>
            <a:fillRect/>
          </a:stretch>
        </p:blipFill>
        <p:spPr bwMode="auto">
          <a:xfrm>
            <a:off x="2667000" y="2819400"/>
            <a:ext cx="4849434" cy="800157"/>
          </a:xfrm>
          <a:prstGeom prst="rect">
            <a:avLst/>
          </a:prstGeom>
          <a:noFill/>
        </p:spPr>
      </p:pic>
      <p:sp>
        <p:nvSpPr>
          <p:cNvPr id="4" name="TextBox 3"/>
          <p:cNvSpPr txBox="1"/>
          <p:nvPr/>
        </p:nvSpPr>
        <p:spPr>
          <a:xfrm>
            <a:off x="3317358" y="4157331"/>
            <a:ext cx="2803973" cy="923330"/>
          </a:xfrm>
          <a:prstGeom prst="rect">
            <a:avLst/>
          </a:prstGeom>
          <a:noFill/>
        </p:spPr>
        <p:txBody>
          <a:bodyPr wrap="none" rtlCol="0">
            <a:spAutoFit/>
          </a:bodyPr>
          <a:lstStyle/>
          <a:p>
            <a:pPr algn="ctr"/>
            <a:r>
              <a:rPr lang="en-US" dirty="0" smtClean="0"/>
              <a:t>Pete LePage</a:t>
            </a:r>
          </a:p>
          <a:p>
            <a:pPr algn="ctr"/>
            <a:r>
              <a:rPr lang="en-US" dirty="0" smtClean="0">
                <a:hlinkClick r:id="rId4"/>
              </a:rPr>
              <a:t>PLePage@Microsoft.com</a:t>
            </a:r>
            <a:endParaRPr lang="en-US" dirty="0" smtClean="0"/>
          </a:p>
          <a:p>
            <a:pPr algn="ctr"/>
            <a:r>
              <a:rPr lang="en-US" dirty="0" smtClean="0"/>
              <a:t>Twitter: </a:t>
            </a:r>
            <a:r>
              <a:rPr lang="en-US" dirty="0" err="1" smtClean="0"/>
              <a:t>PeteLe</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e_fullcolor.jpg"/>
          <p:cNvPicPr>
            <a:picLocks noGrp="1" noChangeAspect="1"/>
          </p:cNvPicPr>
          <p:nvPr>
            <p:ph idx="1"/>
          </p:nvPr>
        </p:nvPicPr>
        <p:blipFill>
          <a:blip r:embed="rId2"/>
          <a:stretch>
            <a:fillRect/>
          </a:stretch>
        </p:blipFill>
        <p:spPr>
          <a:xfrm>
            <a:off x="2304804" y="890367"/>
            <a:ext cx="4869172" cy="4869172"/>
          </a:xfrm>
        </p:spPr>
      </p:pic>
      <p:sp>
        <p:nvSpPr>
          <p:cNvPr id="6" name="TextBox 5"/>
          <p:cNvSpPr txBox="1"/>
          <p:nvPr/>
        </p:nvSpPr>
        <p:spPr>
          <a:xfrm>
            <a:off x="6127655" y="3811989"/>
            <a:ext cx="1005403" cy="1862048"/>
          </a:xfrm>
          <a:prstGeom prst="rect">
            <a:avLst/>
          </a:prstGeom>
          <a:noFill/>
        </p:spPr>
        <p:txBody>
          <a:bodyPr wrap="none" rtlCol="0">
            <a:spAutoFit/>
          </a:bodyPr>
          <a:lstStyle/>
          <a:p>
            <a:r>
              <a:rPr lang="en-US" sz="11500" dirty="0" smtClean="0">
                <a:solidFill>
                  <a:schemeClr val="tx2">
                    <a:lumMod val="60000"/>
                    <a:lumOff val="40000"/>
                  </a:schemeClr>
                </a:solidFill>
              </a:rPr>
              <a:t>9</a:t>
            </a:r>
            <a:endParaRPr lang="en-US" sz="11500" dirty="0">
              <a:solidFill>
                <a:schemeClr val="tx2">
                  <a:lumMod val="60000"/>
                  <a:lumOff val="40000"/>
                </a:schemeClr>
              </a:solidFill>
            </a:endParaRPr>
          </a:p>
        </p:txBody>
      </p:sp>
      <p:sp>
        <p:nvSpPr>
          <p:cNvPr id="9" name="&quot;No&quot; Symbol 8"/>
          <p:cNvSpPr/>
          <p:nvPr/>
        </p:nvSpPr>
        <p:spPr bwMode="auto">
          <a:xfrm>
            <a:off x="1460665" y="154375"/>
            <a:ext cx="6662057" cy="6460176"/>
          </a:xfrm>
          <a:prstGeom prst="noSmoking">
            <a:avLst/>
          </a:prstGeom>
          <a:solidFill>
            <a:srgbClr val="FF0000">
              <a:alpha val="45000"/>
            </a:srgbClr>
          </a:solidFill>
          <a:ln>
            <a:headEnd type="none" w="med" len="med"/>
            <a:tailEnd type="none" w="med" len="med"/>
          </a:ln>
          <a:scene3d>
            <a:camera prst="orthographicFront">
              <a:rot lat="0" lon="0" rev="54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IE6 was good in 2001</a:t>
            </a:r>
            <a:endParaRPr lang="en-US" dirty="0"/>
          </a:p>
        </p:txBody>
      </p:sp>
      <p:pic>
        <p:nvPicPr>
          <p:cNvPr id="8" name="Content Placeholder 7" descr="iStock_000003050763XSmall.jpg"/>
          <p:cNvPicPr>
            <a:picLocks noGrp="1" noChangeAspect="1"/>
          </p:cNvPicPr>
          <p:nvPr>
            <p:ph idx="1"/>
          </p:nvPr>
        </p:nvPicPr>
        <p:blipFill>
          <a:blip r:embed="rId3"/>
          <a:stretch>
            <a:fillRect/>
          </a:stretch>
        </p:blipFill>
        <p:spPr>
          <a:xfrm>
            <a:off x="0" y="-2659396"/>
            <a:ext cx="9144000" cy="8858250"/>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Before: 18/10/2006</a:t>
            </a:r>
            <a:endParaRPr lang="en-US" dirty="0"/>
          </a:p>
        </p:txBody>
      </p:sp>
      <p:pic>
        <p:nvPicPr>
          <p:cNvPr id="6" name="Content Placeholder 5" descr="ie6logo.png"/>
          <p:cNvPicPr>
            <a:picLocks noGrp="1" noChangeAspect="1"/>
          </p:cNvPicPr>
          <p:nvPr>
            <p:ph idx="1"/>
          </p:nvPr>
        </p:nvPicPr>
        <p:blipFill>
          <a:blip r:embed="rId3"/>
          <a:stretch>
            <a:fillRect/>
          </a:stretch>
        </p:blipFill>
        <p:spPr>
          <a:xfrm>
            <a:off x="2433518" y="1349080"/>
            <a:ext cx="4100212" cy="4328706"/>
          </a:xfr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IE6 -&gt; IE7 Hurt, A Lot</a:t>
            </a:r>
            <a:endParaRPr lang="en-US" dirty="0"/>
          </a:p>
        </p:txBody>
      </p:sp>
      <p:pic>
        <p:nvPicPr>
          <p:cNvPr id="4" name="Content Placeholder 3" descr="iStock_000000254386XSmall.jpg"/>
          <p:cNvPicPr>
            <a:picLocks noGrp="1" noChangeAspect="1"/>
          </p:cNvPicPr>
          <p:nvPr>
            <p:ph idx="1"/>
          </p:nvPr>
        </p:nvPicPr>
        <p:blipFill>
          <a:blip r:embed="rId3"/>
          <a:stretch>
            <a:fillRect/>
          </a:stretch>
        </p:blipFill>
        <p:spPr>
          <a:xfrm>
            <a:off x="0" y="0"/>
            <a:ext cx="9144000" cy="6067312"/>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endParaRPr lang="en-US" dirty="0"/>
          </a:p>
        </p:txBody>
      </p:sp>
      <p:sp>
        <p:nvSpPr>
          <p:cNvPr id="3" name="Content Placeholder 2"/>
          <p:cNvSpPr>
            <a:spLocks noGrp="1"/>
          </p:cNvSpPr>
          <p:nvPr>
            <p:ph idx="1"/>
          </p:nvPr>
        </p:nvSpPr>
        <p:spPr>
          <a:xfrm>
            <a:off x="359735" y="2103991"/>
            <a:ext cx="8382000" cy="2649956"/>
          </a:xfrm>
        </p:spPr>
        <p:txBody>
          <a:bodyPr/>
          <a:lstStyle/>
          <a:p>
            <a:pPr>
              <a:buNone/>
            </a:pPr>
            <a:r>
              <a:rPr lang="en-US" sz="5400" dirty="0" smtClean="0"/>
              <a:t>Those who cannot remember the past are condemned to repeat it. </a:t>
            </a:r>
          </a:p>
          <a:p>
            <a:pPr lvl="1">
              <a:buNone/>
            </a:pPr>
            <a:r>
              <a:rPr lang="en-US" sz="2400" dirty="0" smtClean="0"/>
              <a:t>George Santayana, The Life of Reason, Volume 1, 1905</a:t>
            </a: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a:t>
            </a:r>
            <a:endParaRPr lang="en-US" dirty="0"/>
          </a:p>
        </p:txBody>
      </p:sp>
      <p:pic>
        <p:nvPicPr>
          <p:cNvPr id="4" name="Content Placeholder 3" descr="new_prius.jpg"/>
          <p:cNvPicPr>
            <a:picLocks noGrp="1" noChangeAspect="1"/>
          </p:cNvPicPr>
          <p:nvPr>
            <p:ph idx="1"/>
          </p:nvPr>
        </p:nvPicPr>
        <p:blipFill>
          <a:blip r:embed="rId2"/>
          <a:stretch>
            <a:fillRect/>
          </a:stretch>
        </p:blipFill>
        <p:spPr>
          <a:xfrm>
            <a:off x="0" y="0"/>
            <a:ext cx="9116936" cy="5571460"/>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Compatibility Best Practices</a:t>
            </a:r>
            <a:endParaRPr lang="en-US" dirty="0"/>
          </a:p>
        </p:txBody>
      </p:sp>
      <p:graphicFrame>
        <p:nvGraphicFramePr>
          <p:cNvPr id="4" name="Content Placeholder 3"/>
          <p:cNvGraphicFramePr>
            <a:graphicFrameLocks noGrp="1"/>
          </p:cNvGraphicFramePr>
          <p:nvPr>
            <p:ph idx="1"/>
          </p:nvPr>
        </p:nvGraphicFramePr>
        <p:xfrm>
          <a:off x="381000" y="1412874"/>
          <a:ext cx="83820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Stock_000007421196Small.jpg"/>
          <p:cNvPicPr>
            <a:picLocks noGrp="1" noChangeAspect="1"/>
          </p:cNvPicPr>
          <p:nvPr>
            <p:ph idx="1"/>
          </p:nvPr>
        </p:nvPicPr>
        <p:blipFill>
          <a:blip r:embed="rId3"/>
          <a:stretch>
            <a:fillRect/>
          </a:stretch>
        </p:blipFill>
        <p:spPr>
          <a:xfrm>
            <a:off x="0" y="0"/>
            <a:ext cx="9144000" cy="6085490"/>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E8 PowerPoint template 4x3">
  <a:themeElements>
    <a:clrScheme name="Custom 62">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4F8ED3"/>
      </a:hlink>
      <a:folHlink>
        <a:srgbClr val="DE7400"/>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Version xmlns="554ae7a4-798c-4133-b9b8-f9d27844a5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7513F93A782C45BD0A6D0267292A7E" ma:contentTypeVersion="1" ma:contentTypeDescription="Create a new document." ma:contentTypeScope="" ma:versionID="19b72a9f54d54a115a12558ab5f58fcb">
  <xsd:schema xmlns:xsd="http://www.w3.org/2001/XMLSchema" xmlns:p="http://schemas.microsoft.com/office/2006/metadata/properties" xmlns:ns2="554ae7a4-798c-4133-b9b8-f9d27844a5ff" targetNamespace="http://schemas.microsoft.com/office/2006/metadata/properties" ma:root="true" ma:fieldsID="22c7e86e3f02fd2826bfcdbc12c5c55f" ns2:_="">
    <xsd:import namespace="554ae7a4-798c-4133-b9b8-f9d27844a5ff"/>
    <xsd:element name="properties">
      <xsd:complexType>
        <xsd:sequence>
          <xsd:element name="documentManagement">
            <xsd:complexType>
              <xsd:all>
                <xsd:element ref="ns2:DocVersion" minOccurs="0"/>
              </xsd:all>
            </xsd:complexType>
          </xsd:element>
        </xsd:sequence>
      </xsd:complexType>
    </xsd:element>
  </xsd:schema>
  <xsd:schema xmlns:xsd="http://www.w3.org/2001/XMLSchema" xmlns:dms="http://schemas.microsoft.com/office/2006/documentManagement/types" targetNamespace="554ae7a4-798c-4133-b9b8-f9d27844a5ff" elementFormDefault="qualified">
    <xsd:import namespace="http://schemas.microsoft.com/office/2006/documentManagement/types"/>
    <xsd:element name="DocVersion" ma:index="8" nillable="true" ma:displayName="DocVersion" ma:description="Version of the document" ma:internalName="DocVersion">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CEADBEA-1902-48F3-B180-D70A75C7442F}">
  <ds:schemaRefs>
    <ds:schemaRef ds:uri="http://schemas.microsoft.com/sharepoint/v3/contenttype/forms"/>
  </ds:schemaRefs>
</ds:datastoreItem>
</file>

<file path=customXml/itemProps2.xml><?xml version="1.0" encoding="utf-8"?>
<ds:datastoreItem xmlns:ds="http://schemas.openxmlformats.org/officeDocument/2006/customXml" ds:itemID="{D315C4C7-A571-4603-8726-A16B1BFF6863}">
  <ds:schemaRefs>
    <ds:schemaRef ds:uri="http://schemas.microsoft.com/office/2006/metadata/properties"/>
    <ds:schemaRef ds:uri="554ae7a4-798c-4133-b9b8-f9d27844a5ff"/>
  </ds:schemaRefs>
</ds:datastoreItem>
</file>

<file path=customXml/itemProps3.xml><?xml version="1.0" encoding="utf-8"?>
<ds:datastoreItem xmlns:ds="http://schemas.openxmlformats.org/officeDocument/2006/customXml" ds:itemID="{C3E37D6F-2422-493F-97E7-1B81ECF94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ae7a4-798c-4133-b9b8-f9d27844a5f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IE8 PowerPoint template 4x3</Template>
  <TotalTime>286</TotalTime>
  <Words>1018</Words>
  <Application>Microsoft Office PowerPoint</Application>
  <PresentationFormat>On-screen Show (4:3)</PresentationFormat>
  <Paragraphs>115</Paragraphs>
  <Slides>16</Slides>
  <Notes>9</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IE8 PowerPoint template 4x3</vt:lpstr>
      <vt:lpstr>White with Courier font for code slides</vt:lpstr>
      <vt:lpstr>HTML5 Features In IE8</vt:lpstr>
      <vt:lpstr>Slide 2</vt:lpstr>
      <vt:lpstr>IE6 was good in 2001</vt:lpstr>
      <vt:lpstr>Best Before: 18/10/2006</vt:lpstr>
      <vt:lpstr>IE6 -&gt; IE7 Hurt, A Lot</vt:lpstr>
      <vt:lpstr>Slide 6</vt:lpstr>
      <vt:lpstr>What Did We Do</vt:lpstr>
      <vt:lpstr>Site Compatibility Best Practices</vt:lpstr>
      <vt:lpstr>Slide 9</vt:lpstr>
      <vt:lpstr>Slide 10</vt:lpstr>
      <vt:lpstr>Slide 11</vt:lpstr>
      <vt:lpstr>Slide 12</vt:lpstr>
      <vt:lpstr>Slide 13</vt:lpstr>
      <vt:lpstr>More To Come</vt:lpstr>
      <vt:lpstr>Slide 15</vt:lpstr>
      <vt:lpstr>Slide 16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&lt;Event Name Here&gt;</dc:subject>
  <dc:creator>Pete LePage</dc:creator>
  <dc:description>Template:_x000d_
Formatting:_x000d_
Event Date:_x000d_
Event Location:_x000d_
Audience:</dc:description>
  <cp:lastModifiedBy>Pete LePage</cp:lastModifiedBy>
  <cp:revision>11</cp:revision>
  <dcterms:created xsi:type="dcterms:W3CDTF">2009-11-05T11:54:09Z</dcterms:created>
  <dcterms:modified xsi:type="dcterms:W3CDTF">2009-11-06T12:32:30Z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0x010100327513F93A782C45BD0A6D0267292A7E</vt:lpwstr>
  </property>
</Properties>
</file>